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9"/>
  </p:notesMasterIdLst>
  <p:sldIdLst>
    <p:sldId id="258" r:id="rId5"/>
    <p:sldId id="273" r:id="rId6"/>
    <p:sldId id="294" r:id="rId7"/>
    <p:sldId id="295" r:id="rId8"/>
    <p:sldId id="263" r:id="rId9"/>
    <p:sldId id="264" r:id="rId10"/>
    <p:sldId id="296" r:id="rId11"/>
    <p:sldId id="272" r:id="rId12"/>
    <p:sldId id="271" r:id="rId13"/>
    <p:sldId id="274" r:id="rId14"/>
    <p:sldId id="277" r:id="rId15"/>
    <p:sldId id="278" r:id="rId16"/>
    <p:sldId id="279" r:id="rId17"/>
    <p:sldId id="284" r:id="rId18"/>
    <p:sldId id="297" r:id="rId19"/>
    <p:sldId id="300" r:id="rId20"/>
    <p:sldId id="281" r:id="rId21"/>
    <p:sldId id="301" r:id="rId22"/>
    <p:sldId id="306" r:id="rId23"/>
    <p:sldId id="305" r:id="rId24"/>
    <p:sldId id="282" r:id="rId25"/>
    <p:sldId id="285" r:id="rId26"/>
    <p:sldId id="292" r:id="rId27"/>
    <p:sldId id="286" r:id="rId28"/>
    <p:sldId id="289" r:id="rId29"/>
    <p:sldId id="302" r:id="rId30"/>
    <p:sldId id="303" r:id="rId31"/>
    <p:sldId id="307" r:id="rId32"/>
    <p:sldId id="304" r:id="rId33"/>
    <p:sldId id="291" r:id="rId34"/>
    <p:sldId id="287" r:id="rId35"/>
    <p:sldId id="308" r:id="rId36"/>
    <p:sldId id="309" r:id="rId37"/>
    <p:sldId id="31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1FA98"/>
    <a:srgbClr val="E6E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44" autoAdjust="0"/>
    <p:restoredTop sz="94394" autoAdjust="0"/>
  </p:normalViewPr>
  <p:slideViewPr>
    <p:cSldViewPr snapToGrid="0">
      <p:cViewPr>
        <p:scale>
          <a:sx n="66" d="100"/>
          <a:sy n="66" d="100"/>
        </p:scale>
        <p:origin x="1164"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561D7-288B-4387-8BF2-1E348FCFA164}" type="datetimeFigureOut">
              <a:rPr lang="en-US" smtClean="0"/>
              <a:t>10/24/2020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94926-0B41-4FB2-9816-CD1FD456751E}" type="slidenum">
              <a:rPr lang="en-US" smtClean="0"/>
              <a:t>‹#›</a:t>
            </a:fld>
            <a:endParaRPr lang="en-US"/>
          </a:p>
        </p:txBody>
      </p:sp>
    </p:spTree>
    <p:extLst>
      <p:ext uri="{BB962C8B-B14F-4D97-AF65-F5344CB8AC3E}">
        <p14:creationId xmlns:p14="http://schemas.microsoft.com/office/powerpoint/2010/main" val="394343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Discovery_of_Neptune#cite_note-15" TargetMode="External"/><Relationship Id="rId3" Type="http://schemas.openxmlformats.org/officeDocument/2006/relationships/hyperlink" Target="https://en.wikipedia.org/wiki/Alexis_Bouvard" TargetMode="External"/><Relationship Id="rId7" Type="http://schemas.openxmlformats.org/officeDocument/2006/relationships/hyperlink" Target="https://en.wikipedia.org/wiki/Newton%27s_law_of_gravita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Newton%27s_laws_of_motion" TargetMode="External"/><Relationship Id="rId5" Type="http://schemas.openxmlformats.org/officeDocument/2006/relationships/hyperlink" Target="https://en.wikipedia.org/wiki/Uranus" TargetMode="External"/><Relationship Id="rId4" Type="http://schemas.openxmlformats.org/officeDocument/2006/relationships/hyperlink" Target="https://en.wikipedia.org/wiki/Orbi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jpl.nasa.gov/spaceimages/details.php?id=PIA18078"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www.jpl.nasa.gov/news/news.php?release=2014-112"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mss.fi.i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galileo.rice.edu/sci/observations/saturn.html#1"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galileo.rice.edu/gal/medici.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Planet:   “</a:t>
            </a:r>
            <a:r>
              <a:rPr lang="en-US" dirty="0" err="1"/>
              <a:t>bintang</a:t>
            </a:r>
            <a:r>
              <a:rPr lang="en-US" dirty="0"/>
              <a:t>” yang </a:t>
            </a:r>
            <a:r>
              <a:rPr lang="en-US" dirty="0" err="1"/>
              <a:t>bergerak</a:t>
            </a:r>
            <a:r>
              <a:rPr lang="en-US" dirty="0"/>
              <a:t> di </a:t>
            </a:r>
            <a:r>
              <a:rPr lang="en-US" dirty="0" err="1"/>
              <a:t>langit</a:t>
            </a:r>
            <a:r>
              <a:rPr lang="en-US" dirty="0"/>
              <a:t> dan </a:t>
            </a:r>
            <a:r>
              <a:rPr lang="en-US" dirty="0" err="1"/>
              <a:t>tidak</a:t>
            </a:r>
            <a:r>
              <a:rPr lang="en-US" dirty="0"/>
              <a:t> </a:t>
            </a:r>
            <a:r>
              <a:rPr lang="en-US" dirty="0" err="1"/>
              <a:t>berekor</a:t>
            </a:r>
            <a:endParaRPr lang="en-US" dirty="0"/>
          </a:p>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2</a:t>
            </a:fld>
            <a:endParaRPr lang="en-US"/>
          </a:p>
        </p:txBody>
      </p:sp>
    </p:spTree>
    <p:extLst>
      <p:ext uri="{BB962C8B-B14F-4D97-AF65-F5344CB8AC3E}">
        <p14:creationId xmlns:p14="http://schemas.microsoft.com/office/powerpoint/2010/main" val="271178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1821, </a:t>
            </a:r>
            <a:r>
              <a:rPr lang="en-US" sz="1200" b="0" i="0" u="none" strike="noStrike" kern="1200" dirty="0">
                <a:solidFill>
                  <a:schemeClr val="tx1"/>
                </a:solidFill>
                <a:effectLst/>
                <a:latin typeface="+mn-lt"/>
                <a:ea typeface="+mn-ea"/>
                <a:cs typeface="+mn-cs"/>
                <a:hlinkClick r:id="rId3" tooltip="Alexis Bouvard"/>
              </a:rPr>
              <a:t>Alexis Bouvard</a:t>
            </a:r>
            <a:r>
              <a:rPr lang="en-US" sz="1200" b="0" i="0" kern="1200" dirty="0">
                <a:solidFill>
                  <a:schemeClr val="tx1"/>
                </a:solidFill>
                <a:effectLst/>
                <a:latin typeface="+mn-lt"/>
                <a:ea typeface="+mn-ea"/>
                <a:cs typeface="+mn-cs"/>
              </a:rPr>
              <a:t> had published astronomical tables of the </a:t>
            </a:r>
            <a:r>
              <a:rPr lang="en-US" sz="1200" b="0" i="0" u="none" strike="noStrike" kern="1200" dirty="0">
                <a:solidFill>
                  <a:schemeClr val="tx1"/>
                </a:solidFill>
                <a:effectLst/>
                <a:latin typeface="+mn-lt"/>
                <a:ea typeface="+mn-ea"/>
                <a:cs typeface="+mn-cs"/>
                <a:hlinkClick r:id="rId4" tooltip="Orbit"/>
              </a:rPr>
              <a:t>orbit</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5" tooltip="Uranus"/>
              </a:rPr>
              <a:t>Uranus</a:t>
            </a:r>
            <a:r>
              <a:rPr lang="en-US" sz="1200" b="0" i="0" kern="1200" dirty="0">
                <a:solidFill>
                  <a:schemeClr val="tx1"/>
                </a:solidFill>
                <a:effectLst/>
                <a:latin typeface="+mn-lt"/>
                <a:ea typeface="+mn-ea"/>
                <a:cs typeface="+mn-cs"/>
              </a:rPr>
              <a:t>, making predictions of future positions based on </a:t>
            </a:r>
            <a:r>
              <a:rPr lang="en-US" sz="1200" b="0" i="0" u="none" strike="noStrike" kern="1200" dirty="0">
                <a:solidFill>
                  <a:schemeClr val="tx1"/>
                </a:solidFill>
                <a:effectLst/>
                <a:latin typeface="+mn-lt"/>
                <a:ea typeface="+mn-ea"/>
                <a:cs typeface="+mn-cs"/>
                <a:hlinkClick r:id="rId6" tooltip="Newton's laws of motion"/>
              </a:rPr>
              <a:t>Newton's laws of motion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7" tooltip="Newton's law of gravitation"/>
              </a:rPr>
              <a:t>gravitation</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
              </a:rPr>
              <a:t>[15]</a:t>
            </a:r>
            <a:r>
              <a:rPr lang="en-US" sz="1200" b="0" i="0" kern="1200" dirty="0">
                <a:solidFill>
                  <a:schemeClr val="tx1"/>
                </a:solidFill>
                <a:effectLst/>
                <a:latin typeface="+mn-lt"/>
                <a:ea typeface="+mn-ea"/>
                <a:cs typeface="+mn-cs"/>
              </a:rPr>
              <a:t> Subsequent observations revealed substantial deviations from the tables, leading Bouvard to hypothesize some perturbing body.</a:t>
            </a:r>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13</a:t>
            </a:fld>
            <a:endParaRPr lang="en-US"/>
          </a:p>
        </p:txBody>
      </p:sp>
    </p:spTree>
    <p:extLst>
      <p:ext uri="{BB962C8B-B14F-4D97-AF65-F5344CB8AC3E}">
        <p14:creationId xmlns:p14="http://schemas.microsoft.com/office/powerpoint/2010/main" val="3270097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14</a:t>
            </a:fld>
            <a:endParaRPr lang="en-US"/>
          </a:p>
        </p:txBody>
      </p:sp>
    </p:spTree>
    <p:extLst>
      <p:ext uri="{BB962C8B-B14F-4D97-AF65-F5344CB8AC3E}">
        <p14:creationId xmlns:p14="http://schemas.microsoft.com/office/powerpoint/2010/main" val="1584635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15</a:t>
            </a:fld>
            <a:endParaRPr lang="en-US"/>
          </a:p>
        </p:txBody>
      </p:sp>
    </p:spTree>
    <p:extLst>
      <p:ext uri="{BB962C8B-B14F-4D97-AF65-F5344CB8AC3E}">
        <p14:creationId xmlns:p14="http://schemas.microsoft.com/office/powerpoint/2010/main" val="53624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16</a:t>
            </a:fld>
            <a:endParaRPr lang="en-US"/>
          </a:p>
        </p:txBody>
      </p:sp>
    </p:spTree>
    <p:extLst>
      <p:ext uri="{BB962C8B-B14F-4D97-AF65-F5344CB8AC3E}">
        <p14:creationId xmlns:p14="http://schemas.microsoft.com/office/powerpoint/2010/main" val="116755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Sejak</a:t>
            </a:r>
            <a:r>
              <a:rPr lang="en-US" dirty="0"/>
              <a:t> </a:t>
            </a:r>
            <a:r>
              <a:rPr lang="en-US" dirty="0" err="1"/>
              <a:t>pertengahan</a:t>
            </a:r>
            <a:r>
              <a:rPr lang="en-US" dirty="0"/>
              <a:t> </a:t>
            </a:r>
            <a:r>
              <a:rPr lang="en-US" dirty="0" err="1"/>
              <a:t>abad</a:t>
            </a:r>
            <a:r>
              <a:rPr lang="en-US" dirty="0"/>
              <a:t> </a:t>
            </a:r>
            <a:r>
              <a:rPr lang="en-US" dirty="0" err="1"/>
              <a:t>ke</a:t>
            </a:r>
            <a:r>
              <a:rPr lang="en-US" dirty="0"/>
              <a:t> 19, </a:t>
            </a:r>
            <a:r>
              <a:rPr lang="en-US" dirty="0" err="1"/>
              <a:t>astronom</a:t>
            </a:r>
            <a:r>
              <a:rPr lang="en-US" dirty="0"/>
              <a:t> </a:t>
            </a:r>
            <a:r>
              <a:rPr lang="en-US" dirty="0" err="1"/>
              <a:t>mulai</a:t>
            </a:r>
            <a:r>
              <a:rPr lang="en-US" dirty="0"/>
              <a:t> </a:t>
            </a:r>
            <a:r>
              <a:rPr lang="en-US" dirty="0" err="1"/>
              <a:t>menggunakan</a:t>
            </a:r>
            <a:r>
              <a:rPr lang="en-US" dirty="0"/>
              <a:t> </a:t>
            </a:r>
            <a:r>
              <a:rPr lang="en-US" dirty="0" err="1"/>
              <a:t>fotografi</a:t>
            </a:r>
            <a:r>
              <a:rPr lang="en-US" dirty="0"/>
              <a:t> (</a:t>
            </a:r>
            <a:r>
              <a:rPr lang="en-US" dirty="0" err="1"/>
              <a:t>tidak</a:t>
            </a:r>
            <a:r>
              <a:rPr lang="en-US" dirty="0"/>
              <a:t> </a:t>
            </a:r>
            <a:r>
              <a:rPr lang="en-US" dirty="0" err="1"/>
              <a:t>lagi</a:t>
            </a:r>
            <a:r>
              <a:rPr lang="en-US" dirty="0"/>
              <a:t> </a:t>
            </a:r>
            <a:r>
              <a:rPr lang="en-US" dirty="0" err="1"/>
              <a:t>menggambar</a:t>
            </a:r>
            <a:r>
              <a:rPr lang="en-US" dirty="0"/>
              <a:t> </a:t>
            </a:r>
            <a:r>
              <a:rPr lang="en-US" dirty="0" err="1"/>
              <a:t>sketsa</a:t>
            </a:r>
            <a:r>
              <a:rPr lang="en-US" dirty="0"/>
              <a:t>)</a:t>
            </a:r>
          </a:p>
        </p:txBody>
      </p:sp>
      <p:sp>
        <p:nvSpPr>
          <p:cNvPr id="4" name="Slide Number Placeholder 3"/>
          <p:cNvSpPr>
            <a:spLocks noGrp="1"/>
          </p:cNvSpPr>
          <p:nvPr>
            <p:ph type="sldNum" sz="quarter" idx="5"/>
          </p:nvPr>
        </p:nvSpPr>
        <p:spPr/>
        <p:txBody>
          <a:bodyPr/>
          <a:lstStyle/>
          <a:p>
            <a:fld id="{1D494926-0B41-4FB2-9816-CD1FD456751E}" type="slidenum">
              <a:rPr lang="en-US" smtClean="0"/>
              <a:t>17</a:t>
            </a:fld>
            <a:endParaRPr lang="en-US"/>
          </a:p>
        </p:txBody>
      </p:sp>
    </p:spTree>
    <p:extLst>
      <p:ext uri="{BB962C8B-B14F-4D97-AF65-F5344CB8AC3E}">
        <p14:creationId xmlns:p14="http://schemas.microsoft.com/office/powerpoint/2010/main" val="441106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18</a:t>
            </a:fld>
            <a:endParaRPr lang="en-US"/>
          </a:p>
        </p:txBody>
      </p:sp>
    </p:spTree>
    <p:extLst>
      <p:ext uri="{BB962C8B-B14F-4D97-AF65-F5344CB8AC3E}">
        <p14:creationId xmlns:p14="http://schemas.microsoft.com/office/powerpoint/2010/main" val="2697509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19</a:t>
            </a:fld>
            <a:endParaRPr lang="en-US"/>
          </a:p>
        </p:txBody>
      </p:sp>
    </p:spTree>
    <p:extLst>
      <p:ext uri="{BB962C8B-B14F-4D97-AF65-F5344CB8AC3E}">
        <p14:creationId xmlns:p14="http://schemas.microsoft.com/office/powerpoint/2010/main" val="390043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Sejak</a:t>
            </a:r>
            <a:r>
              <a:rPr lang="en-US" dirty="0"/>
              <a:t> </a:t>
            </a:r>
            <a:r>
              <a:rPr lang="en-US" dirty="0" err="1"/>
              <a:t>pertengahan</a:t>
            </a:r>
            <a:r>
              <a:rPr lang="en-US" dirty="0"/>
              <a:t> </a:t>
            </a:r>
            <a:r>
              <a:rPr lang="en-US" dirty="0" err="1"/>
              <a:t>abad</a:t>
            </a:r>
            <a:r>
              <a:rPr lang="en-US" dirty="0"/>
              <a:t> </a:t>
            </a:r>
            <a:r>
              <a:rPr lang="en-US" dirty="0" err="1"/>
              <a:t>ke</a:t>
            </a:r>
            <a:r>
              <a:rPr lang="en-US" dirty="0"/>
              <a:t> 19, </a:t>
            </a:r>
            <a:r>
              <a:rPr lang="en-US" dirty="0" err="1"/>
              <a:t>astronom</a:t>
            </a:r>
            <a:r>
              <a:rPr lang="en-US" dirty="0"/>
              <a:t> </a:t>
            </a:r>
            <a:r>
              <a:rPr lang="en-US" dirty="0" err="1"/>
              <a:t>mulai</a:t>
            </a:r>
            <a:r>
              <a:rPr lang="en-US" dirty="0"/>
              <a:t> </a:t>
            </a:r>
            <a:r>
              <a:rPr lang="en-US" dirty="0" err="1"/>
              <a:t>menggunakan</a:t>
            </a:r>
            <a:r>
              <a:rPr lang="en-US" dirty="0"/>
              <a:t> </a:t>
            </a:r>
            <a:r>
              <a:rPr lang="en-US" dirty="0" err="1"/>
              <a:t>fotografi</a:t>
            </a:r>
            <a:r>
              <a:rPr lang="en-US" dirty="0"/>
              <a:t> (</a:t>
            </a:r>
            <a:r>
              <a:rPr lang="en-US" dirty="0" err="1"/>
              <a:t>tidak</a:t>
            </a:r>
            <a:r>
              <a:rPr lang="en-US" dirty="0"/>
              <a:t> </a:t>
            </a:r>
            <a:r>
              <a:rPr lang="en-US" dirty="0" err="1"/>
              <a:t>lagi</a:t>
            </a:r>
            <a:r>
              <a:rPr lang="en-US" dirty="0"/>
              <a:t> </a:t>
            </a:r>
            <a:r>
              <a:rPr lang="en-US" dirty="0" err="1"/>
              <a:t>menggambar</a:t>
            </a:r>
            <a:r>
              <a:rPr lang="en-US" dirty="0"/>
              <a:t> </a:t>
            </a:r>
            <a:r>
              <a:rPr lang="en-US" dirty="0" err="1"/>
              <a:t>sketsa</a:t>
            </a:r>
            <a:r>
              <a:rPr lang="en-US" dirty="0"/>
              <a:t>)</a:t>
            </a:r>
          </a:p>
        </p:txBody>
      </p:sp>
      <p:sp>
        <p:nvSpPr>
          <p:cNvPr id="4" name="Slide Number Placeholder 3"/>
          <p:cNvSpPr>
            <a:spLocks noGrp="1"/>
          </p:cNvSpPr>
          <p:nvPr>
            <p:ph type="sldNum" sz="quarter" idx="5"/>
          </p:nvPr>
        </p:nvSpPr>
        <p:spPr/>
        <p:txBody>
          <a:bodyPr/>
          <a:lstStyle/>
          <a:p>
            <a:fld id="{1D494926-0B41-4FB2-9816-CD1FD456751E}" type="slidenum">
              <a:rPr lang="en-US" smtClean="0"/>
              <a:t>20</a:t>
            </a:fld>
            <a:endParaRPr lang="en-US"/>
          </a:p>
        </p:txBody>
      </p:sp>
    </p:spTree>
    <p:extLst>
      <p:ext uri="{BB962C8B-B14F-4D97-AF65-F5344CB8AC3E}">
        <p14:creationId xmlns:p14="http://schemas.microsoft.com/office/powerpoint/2010/main" val="4063664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FoV</a:t>
            </a:r>
            <a:r>
              <a:rPr lang="en-US" dirty="0"/>
              <a:t> </a:t>
            </a:r>
            <a:r>
              <a:rPr lang="en-US" dirty="0" err="1"/>
              <a:t>gambar</a:t>
            </a:r>
            <a:r>
              <a:rPr lang="en-US" dirty="0"/>
              <a:t> 3,5’</a:t>
            </a:r>
          </a:p>
        </p:txBody>
      </p:sp>
      <p:sp>
        <p:nvSpPr>
          <p:cNvPr id="4" name="Slide Number Placeholder 3"/>
          <p:cNvSpPr>
            <a:spLocks noGrp="1"/>
          </p:cNvSpPr>
          <p:nvPr>
            <p:ph type="sldNum" sz="quarter" idx="5"/>
          </p:nvPr>
        </p:nvSpPr>
        <p:spPr/>
        <p:txBody>
          <a:bodyPr/>
          <a:lstStyle/>
          <a:p>
            <a:fld id="{1D494926-0B41-4FB2-9816-CD1FD456751E}" type="slidenum">
              <a:rPr lang="en-US" smtClean="0"/>
              <a:t>21</a:t>
            </a:fld>
            <a:endParaRPr lang="en-US"/>
          </a:p>
        </p:txBody>
      </p:sp>
    </p:spTree>
    <p:extLst>
      <p:ext uri="{BB962C8B-B14F-4D97-AF65-F5344CB8AC3E}">
        <p14:creationId xmlns:p14="http://schemas.microsoft.com/office/powerpoint/2010/main" val="4011318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22</a:t>
            </a:fld>
            <a:endParaRPr lang="en-US"/>
          </a:p>
        </p:txBody>
      </p:sp>
    </p:spTree>
    <p:extLst>
      <p:ext uri="{BB962C8B-B14F-4D97-AF65-F5344CB8AC3E}">
        <p14:creationId xmlns:p14="http://schemas.microsoft.com/office/powerpoint/2010/main" val="1491389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3</a:t>
            </a:fld>
            <a:endParaRPr lang="en-US"/>
          </a:p>
        </p:txBody>
      </p:sp>
    </p:spTree>
    <p:extLst>
      <p:ext uri="{BB962C8B-B14F-4D97-AF65-F5344CB8AC3E}">
        <p14:creationId xmlns:p14="http://schemas.microsoft.com/office/powerpoint/2010/main" val="3751522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23</a:t>
            </a:fld>
            <a:endParaRPr lang="en-US"/>
          </a:p>
        </p:txBody>
      </p:sp>
    </p:spTree>
    <p:extLst>
      <p:ext uri="{BB962C8B-B14F-4D97-AF65-F5344CB8AC3E}">
        <p14:creationId xmlns:p14="http://schemas.microsoft.com/office/powerpoint/2010/main" val="1386405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24</a:t>
            </a:fld>
            <a:endParaRPr lang="en-US"/>
          </a:p>
        </p:txBody>
      </p:sp>
    </p:spTree>
    <p:extLst>
      <p:ext uri="{BB962C8B-B14F-4D97-AF65-F5344CB8AC3E}">
        <p14:creationId xmlns:p14="http://schemas.microsoft.com/office/powerpoint/2010/main" val="3892436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25</a:t>
            </a:fld>
            <a:endParaRPr lang="en-US"/>
          </a:p>
        </p:txBody>
      </p:sp>
    </p:spTree>
    <p:extLst>
      <p:ext uri="{BB962C8B-B14F-4D97-AF65-F5344CB8AC3E}">
        <p14:creationId xmlns:p14="http://schemas.microsoft.com/office/powerpoint/2010/main" val="3139703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 radar image of Mars, made with the NASA Goldstone-Very Large Array (VLA) radar system in 1988. Red areas are areas of high radar reflectivity. The south polar ice cap, at the bottom of the image, is the area of highest reflectivity. The other areas of high reflectivity are associated with the giant shield volcanoes of the </a:t>
            </a:r>
            <a:r>
              <a:rPr lang="en-US" sz="1200" b="0" i="0" kern="1200" dirty="0" err="1">
                <a:solidFill>
                  <a:schemeClr val="tx1"/>
                </a:solidFill>
                <a:effectLst/>
                <a:latin typeface="+mn-lt"/>
                <a:ea typeface="+mn-ea"/>
                <a:cs typeface="+mn-cs"/>
              </a:rPr>
              <a:t>Tharsis</a:t>
            </a:r>
            <a:r>
              <a:rPr lang="en-US" sz="1200" b="0" i="0" kern="1200" dirty="0">
                <a:solidFill>
                  <a:schemeClr val="tx1"/>
                </a:solidFill>
                <a:effectLst/>
                <a:latin typeface="+mn-lt"/>
                <a:ea typeface="+mn-ea"/>
                <a:cs typeface="+mn-cs"/>
              </a:rPr>
              <a:t> ridge. The dark area to the West of the </a:t>
            </a:r>
            <a:r>
              <a:rPr lang="en-US" sz="1200" b="0" i="0" kern="1200" dirty="0" err="1">
                <a:solidFill>
                  <a:schemeClr val="tx1"/>
                </a:solidFill>
                <a:effectLst/>
                <a:latin typeface="+mn-lt"/>
                <a:ea typeface="+mn-ea"/>
                <a:cs typeface="+mn-cs"/>
              </a:rPr>
              <a:t>Tharsis</a:t>
            </a:r>
            <a:r>
              <a:rPr lang="en-US" sz="1200" b="0" i="0" kern="1200" dirty="0">
                <a:solidFill>
                  <a:schemeClr val="tx1"/>
                </a:solidFill>
                <a:effectLst/>
                <a:latin typeface="+mn-lt"/>
                <a:ea typeface="+mn-ea"/>
                <a:cs typeface="+mn-cs"/>
              </a:rPr>
              <a:t> ridge showed no detectable radar echoes. The investigators call this region the “Stealth” region and believe it is a huge deposit of low density, volcanic ash with an absence of volume </a:t>
            </a:r>
            <a:r>
              <a:rPr lang="en-US" sz="1200" b="0" i="0" kern="1200" dirty="0" err="1">
                <a:solidFill>
                  <a:schemeClr val="tx1"/>
                </a:solidFill>
                <a:effectLst/>
                <a:latin typeface="+mn-lt"/>
                <a:ea typeface="+mn-ea"/>
                <a:cs typeface="+mn-cs"/>
              </a:rPr>
              <a:t>scatterers</a:t>
            </a:r>
            <a:r>
              <a:rPr lang="en-US" sz="1200" b="0" i="0" kern="1200" dirty="0">
                <a:solidFill>
                  <a:schemeClr val="tx1"/>
                </a:solidFill>
                <a:effectLst/>
                <a:latin typeface="+mn-lt"/>
                <a:ea typeface="+mn-ea"/>
                <a:cs typeface="+mn-cs"/>
              </a:rPr>
              <a:t> (rocks) to depths of many meters.</a:t>
            </a:r>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26</a:t>
            </a:fld>
            <a:endParaRPr lang="en-US"/>
          </a:p>
        </p:txBody>
      </p:sp>
    </p:spTree>
    <p:extLst>
      <p:ext uri="{BB962C8B-B14F-4D97-AF65-F5344CB8AC3E}">
        <p14:creationId xmlns:p14="http://schemas.microsoft.com/office/powerpoint/2010/main" val="3757518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Rotasi</a:t>
            </a:r>
            <a:r>
              <a:rPr lang="en-US" dirty="0"/>
              <a:t> Jupiter</a:t>
            </a:r>
          </a:p>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27</a:t>
            </a:fld>
            <a:endParaRPr lang="en-US"/>
          </a:p>
        </p:txBody>
      </p:sp>
    </p:spTree>
    <p:extLst>
      <p:ext uri="{BB962C8B-B14F-4D97-AF65-F5344CB8AC3E}">
        <p14:creationId xmlns:p14="http://schemas.microsoft.com/office/powerpoint/2010/main" val="1307302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28</a:t>
            </a:fld>
            <a:endParaRPr lang="en-US"/>
          </a:p>
        </p:txBody>
      </p:sp>
    </p:spTree>
    <p:extLst>
      <p:ext uri="{BB962C8B-B14F-4D97-AF65-F5344CB8AC3E}">
        <p14:creationId xmlns:p14="http://schemas.microsoft.com/office/powerpoint/2010/main" val="1432844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Cassini instruments provide complementary information about the structure of Saturn's rings. Narrow and wide angle cameras provide images in the visible region of the electromagnetic spectrum much like a digital camera does. The images have information about how the ring structure differs both with distance from the planet and with position around the equatorial circle. However, resolution is usually limited to few kilometers at best. Radio and stellar occultations of the rings also provide important information about ring structure, but only along a one-dimensional track through the rings. The radial resolution can be as fine as 50 meters (164 feet). An "image" is then constructed by assuming circular symmetry over the ring region of interest. Color is usually added to encode other information related to the observed structure. This image compares structure of Saturn's rings observed by these two approaches. The upper half is a natural color mosaic of images of the illuminated side of the rings by the Cassini narrow-angle camera (see PIA06175). The bottom simulated image is constructed from a radio occultation observation conducted on May 3, 2005. For another view created using this process, see PIA07872. Color in the lower image is used to represent information about ring particle sizes. Three simultaneous radio signals of 0.94, 3.6, and 13 centimeter wavelength (Ka-, X-, and S-bands) were sent from Cassini through the rings to Earth. The observed change of each signal as Cassini moved behind the rings provided a profile of the distribution of ring material as a function of distance from Saturn, or an optical depth profile. This simulated image was constructed from the measured optical depth profiles. Shades of purple, primarily over most of the middle ring, the B ring, and the inner portion of the outer ring, the A ring, indicate regions where there is a lack of particles less than 5 centimeters (about 2 inches) in diameter. Green and blue shades indicate regions where there are particles of sizes smaller than 5 centimeters (2 inches) and 1 centimeter (less than one third of an inch), respectively, primarily in the outer A ring and within most of the inner ring, the C ring. The saturated broad white band near the middle of the B ring is the densest region of the rings, over which two of the three radio signals were blocked at 10-kilometer (6-mile) resolution, preventing accurate color representation. From other evidence in the radio observations, all ring regions appear to be populated by a broad range particle size distribution that extends to boulder sizes (several to many meters across).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Commotion at Ring's Edge May Be Effect of Small Icy Object </a:t>
            </a:r>
            <a:r>
              <a:rPr lang="en-US" sz="1200" b="0" i="0" u="none" strike="noStrike" kern="1200" dirty="0">
                <a:solidFill>
                  <a:schemeClr val="tx1"/>
                </a:solidFill>
                <a:effectLst/>
                <a:latin typeface="+mn-lt"/>
                <a:ea typeface="+mn-ea"/>
                <a:cs typeface="+mn-cs"/>
                <a:hlinkClick r:id="rId3"/>
              </a:rPr>
              <a:t>http://www.jpl.nasa.gov/spaceimages/details.php?id=PIA18078</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http://www.jpl.nasa.gov/news/news.php?release=2014-112</a:t>
            </a:r>
            <a:r>
              <a:rPr lang="en-US" sz="1200" b="0" i="0" kern="1200" dirty="0">
                <a:solidFill>
                  <a:schemeClr val="tx1"/>
                </a:solidFill>
                <a:effectLst/>
                <a:latin typeface="+mn-lt"/>
                <a:ea typeface="+mn-ea"/>
                <a:cs typeface="+mn-cs"/>
              </a:rPr>
              <a:t> The disturbance visible at the outer edge of Saturn's A ring in this image from NASA's Cassini spacecraft could be caused by an object replaying the birth process of icy moons. The image is adapted from one in a paper in the journal Icarus, reporting the likely presence of an icy body causing gravitational effects on nearby ring particles, producing the bright feature visible at the ring's edge. The object, informally called "Peggy," is estimated to be no more than about half a mile, or one kilometer, in diameter. It may be in the process of migrating out of the ring, a process that one recent theory proposes as a step in the births of Saturn's several icy moons. This image is a portion of an observation recorded by the narrow-angle camera of Cassini's imaging science subsystem on April 15, 2013. The bright feature at the edge of the A ring is about 750 miles (about 1,200 kilometers) long. This view looks toward the illuminated side of the rings from about 53 degrees above the plane of the rings. It was obtained from a distance of approximately 775,000 miles (1.2 million kilometers) from Saturn, with a sun-Saturn-spacecraft, or phase, angle of 31 degrees. The scale is about 4 miles (about 7 kilometers) per pixel.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Saturn's north polar hexagon basks in the Sun's light now that spring has come to the northern hemisphere. Many smaller storms dot the north polar region and Saturn's signature rings, which appear to disappear on account of Saturn's shadow, put in an appearance in the background. The image was taken with the Cassini spacecraft's wide-angle camera on Nov. 27, 2012 using a spectral filter sensitive to wavelengths of near-infrared light centered at 750 nanometers. The view was acquired at a distance of approximately 403,000 miles (649,000 kilometers) from Saturn and at a Sun-Saturn-spacecraft, or phase, angle of 21 degrees. Image scale is 22 miles (35 kilometers) per pixel</a:t>
            </a:r>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29</a:t>
            </a:fld>
            <a:endParaRPr lang="en-US"/>
          </a:p>
        </p:txBody>
      </p:sp>
    </p:spTree>
    <p:extLst>
      <p:ext uri="{BB962C8B-B14F-4D97-AF65-F5344CB8AC3E}">
        <p14:creationId xmlns:p14="http://schemas.microsoft.com/office/powerpoint/2010/main" val="3283293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30</a:t>
            </a:fld>
            <a:endParaRPr lang="en-US"/>
          </a:p>
        </p:txBody>
      </p:sp>
    </p:spTree>
    <p:extLst>
      <p:ext uri="{BB962C8B-B14F-4D97-AF65-F5344CB8AC3E}">
        <p14:creationId xmlns:p14="http://schemas.microsoft.com/office/powerpoint/2010/main" val="296453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31</a:t>
            </a:fld>
            <a:endParaRPr lang="en-US"/>
          </a:p>
        </p:txBody>
      </p:sp>
    </p:spTree>
    <p:extLst>
      <p:ext uri="{BB962C8B-B14F-4D97-AF65-F5344CB8AC3E}">
        <p14:creationId xmlns:p14="http://schemas.microsoft.com/office/powerpoint/2010/main" val="2821153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32</a:t>
            </a:fld>
            <a:endParaRPr lang="en-US"/>
          </a:p>
        </p:txBody>
      </p:sp>
    </p:spTree>
    <p:extLst>
      <p:ext uri="{BB962C8B-B14F-4D97-AF65-F5344CB8AC3E}">
        <p14:creationId xmlns:p14="http://schemas.microsoft.com/office/powerpoint/2010/main" val="411669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Planet:   “</a:t>
            </a:r>
            <a:r>
              <a:rPr lang="en-US" dirty="0" err="1"/>
              <a:t>bintang</a:t>
            </a:r>
            <a:r>
              <a:rPr lang="en-US" dirty="0"/>
              <a:t>” yang </a:t>
            </a:r>
            <a:r>
              <a:rPr lang="en-US" dirty="0" err="1"/>
              <a:t>bergerak</a:t>
            </a:r>
            <a:r>
              <a:rPr lang="en-US" dirty="0"/>
              <a:t> di </a:t>
            </a:r>
            <a:r>
              <a:rPr lang="en-US" dirty="0" err="1"/>
              <a:t>langit</a:t>
            </a:r>
            <a:r>
              <a:rPr lang="en-US" dirty="0"/>
              <a:t> dan </a:t>
            </a:r>
            <a:r>
              <a:rPr lang="en-US" dirty="0" err="1"/>
              <a:t>tidak</a:t>
            </a:r>
            <a:r>
              <a:rPr lang="en-US" dirty="0"/>
              <a:t> </a:t>
            </a:r>
            <a:r>
              <a:rPr lang="en-US" dirty="0" err="1"/>
              <a:t>berekor</a:t>
            </a:r>
            <a:endParaRPr lang="en-US" dirty="0"/>
          </a:p>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4</a:t>
            </a:fld>
            <a:endParaRPr lang="en-US"/>
          </a:p>
        </p:txBody>
      </p:sp>
    </p:spTree>
    <p:extLst>
      <p:ext uri="{BB962C8B-B14F-4D97-AF65-F5344CB8AC3E}">
        <p14:creationId xmlns:p14="http://schemas.microsoft.com/office/powerpoint/2010/main" val="3355184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33</a:t>
            </a:fld>
            <a:endParaRPr lang="en-US"/>
          </a:p>
        </p:txBody>
      </p:sp>
    </p:spTree>
    <p:extLst>
      <p:ext uri="{BB962C8B-B14F-4D97-AF65-F5344CB8AC3E}">
        <p14:creationId xmlns:p14="http://schemas.microsoft.com/office/powerpoint/2010/main" val="2545279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34</a:t>
            </a:fld>
            <a:endParaRPr lang="en-US"/>
          </a:p>
        </p:txBody>
      </p:sp>
    </p:spTree>
    <p:extLst>
      <p:ext uri="{BB962C8B-B14F-4D97-AF65-F5344CB8AC3E}">
        <p14:creationId xmlns:p14="http://schemas.microsoft.com/office/powerpoint/2010/main" val="4604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Pemegang</a:t>
            </a:r>
            <a:r>
              <a:rPr lang="en-US" dirty="0"/>
              <a:t> </a:t>
            </a:r>
            <a:r>
              <a:rPr lang="en-US" dirty="0" err="1"/>
              <a:t>hak</a:t>
            </a:r>
            <a:r>
              <a:rPr lang="en-US" dirty="0"/>
              <a:t> paten spyglass 9looker): Hans </a:t>
            </a:r>
            <a:r>
              <a:rPr lang="en-US" dirty="0" err="1"/>
              <a:t>Lipperhey</a:t>
            </a:r>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5</a:t>
            </a:fld>
            <a:endParaRPr lang="en-US"/>
          </a:p>
        </p:txBody>
      </p:sp>
    </p:spTree>
    <p:extLst>
      <p:ext uri="{BB962C8B-B14F-4D97-AF65-F5344CB8AC3E}">
        <p14:creationId xmlns:p14="http://schemas.microsoft.com/office/powerpoint/2010/main" val="646055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a:t>
            </a:r>
            <a:r>
              <a:rPr lang="en-US" sz="1200" b="0" i="0" u="sng" kern="1200" dirty="0">
                <a:solidFill>
                  <a:schemeClr val="tx1"/>
                </a:solidFill>
                <a:effectLst/>
                <a:latin typeface="+mn-lt"/>
                <a:ea typeface="+mn-ea"/>
                <a:cs typeface="+mn-cs"/>
                <a:hlinkClick r:id="rId3"/>
              </a:rPr>
              <a:t>Galileo's telescopes.</a:t>
            </a:r>
            <a:r>
              <a:rPr lang="en-US" sz="1200" b="0" i="0" kern="1200" dirty="0">
                <a:solidFill>
                  <a:schemeClr val="tx1"/>
                </a:solidFill>
                <a:effectLst/>
                <a:latin typeface="+mn-lt"/>
                <a:ea typeface="+mn-ea"/>
                <a:cs typeface="+mn-cs"/>
              </a:rPr>
              <a:t> The focal length is 1330 mm with a 26 mm aperture, it magnifies 14x. It has an objective bi-convex lens and a </a:t>
            </a:r>
            <a:r>
              <a:rPr lang="en-US" sz="1200" b="0" i="0" kern="1200" dirty="0" err="1">
                <a:solidFill>
                  <a:schemeClr val="tx1"/>
                </a:solidFill>
                <a:effectLst/>
                <a:latin typeface="+mn-lt"/>
                <a:ea typeface="+mn-ea"/>
                <a:cs typeface="+mn-cs"/>
              </a:rPr>
              <a:t>plano</a:t>
            </a:r>
            <a:r>
              <a:rPr lang="en-US" sz="1200" b="0" i="0" kern="1200" dirty="0">
                <a:solidFill>
                  <a:schemeClr val="tx1"/>
                </a:solidFill>
                <a:effectLst/>
                <a:latin typeface="+mn-lt"/>
                <a:ea typeface="+mn-ea"/>
                <a:cs typeface="+mn-cs"/>
              </a:rPr>
              <a:t>-concave eyepiece. </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Pertama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kalinya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umat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manusia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melihat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jelas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permukaan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langit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tampak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seperti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Bumi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memiliki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kawah</a:t>
            </a:r>
            <a:r>
              <a:rPr lang="en-US" sz="1200" b="0" i="0" kern="1200" dirty="0">
                <a:solidFill>
                  <a:schemeClr val="tx1"/>
                </a:solidFill>
                <a:effectLst/>
                <a:latin typeface="+mn-lt"/>
                <a:ea typeface="+mn-ea"/>
                <a:cs typeface="+mn-cs"/>
              </a:rPr>
              <a:t> dan juga “</a:t>
            </a:r>
            <a:r>
              <a:rPr lang="en-US" sz="1200" b="0" i="0" kern="1200" dirty="0" err="1">
                <a:solidFill>
                  <a:schemeClr val="tx1"/>
                </a:solidFill>
                <a:effectLst/>
                <a:latin typeface="+mn-lt"/>
                <a:ea typeface="+mn-ea"/>
                <a:cs typeface="+mn-cs"/>
              </a:rPr>
              <a:t>laut</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6</a:t>
            </a:fld>
            <a:endParaRPr lang="en-US"/>
          </a:p>
        </p:txBody>
      </p:sp>
    </p:spTree>
    <p:extLst>
      <p:ext uri="{BB962C8B-B14F-4D97-AF65-F5344CB8AC3E}">
        <p14:creationId xmlns:p14="http://schemas.microsoft.com/office/powerpoint/2010/main" val="3206904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7</a:t>
            </a:fld>
            <a:endParaRPr lang="en-US"/>
          </a:p>
        </p:txBody>
      </p:sp>
    </p:spTree>
    <p:extLst>
      <p:ext uri="{BB962C8B-B14F-4D97-AF65-F5344CB8AC3E}">
        <p14:creationId xmlns:p14="http://schemas.microsoft.com/office/powerpoint/2010/main" val="408087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Galileo’s depiction of the phases of Venus, from </a:t>
            </a:r>
            <a:r>
              <a:rPr lang="en-US" sz="1200" i="1" kern="1200" dirty="0">
                <a:solidFill>
                  <a:schemeClr val="tx1"/>
                </a:solidFill>
                <a:effectLst/>
                <a:latin typeface="+mn-lt"/>
                <a:ea typeface="+mn-ea"/>
                <a:cs typeface="+mn-cs"/>
              </a:rPr>
              <a:t>Il </a:t>
            </a:r>
            <a:r>
              <a:rPr lang="en-US" sz="1200" i="1" kern="1200" dirty="0" err="1">
                <a:solidFill>
                  <a:schemeClr val="tx1"/>
                </a:solidFill>
                <a:effectLst/>
                <a:latin typeface="+mn-lt"/>
                <a:ea typeface="+mn-ea"/>
                <a:cs typeface="+mn-cs"/>
              </a:rPr>
              <a:t>saggiatore</a:t>
            </a:r>
            <a:r>
              <a:rPr lang="en-US" sz="1200" i="1" kern="120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(1623)</a:t>
            </a:r>
          </a:p>
          <a:p>
            <a:endParaRPr lang="en-US" sz="1200" i="0" kern="1200" dirty="0">
              <a:solidFill>
                <a:schemeClr val="tx1"/>
              </a:solidFill>
              <a:effectLst/>
              <a:latin typeface="+mn-lt"/>
              <a:ea typeface="+mn-ea"/>
              <a:cs typeface="+mn-cs"/>
            </a:endParaRPr>
          </a:p>
          <a:p>
            <a:r>
              <a:rPr lang="en-US" sz="1200" i="0" kern="1200" dirty="0" err="1">
                <a:solidFill>
                  <a:schemeClr val="tx1"/>
                </a:solidFill>
                <a:effectLst/>
                <a:latin typeface="+mn-lt"/>
                <a:ea typeface="+mn-ea"/>
                <a:cs typeface="+mn-cs"/>
              </a:rPr>
              <a:t>Pengamatan</a:t>
            </a:r>
            <a:r>
              <a:rPr lang="en-US" sz="1200" i="0" kern="1200" dirty="0">
                <a:solidFill>
                  <a:schemeClr val="tx1"/>
                </a:solidFill>
                <a:effectLst/>
                <a:latin typeface="+mn-lt"/>
                <a:ea typeface="+mn-ea"/>
                <a:cs typeface="+mn-cs"/>
              </a:rPr>
              <a:t> Galileo </a:t>
            </a:r>
            <a:r>
              <a:rPr lang="en-US" sz="1200" i="0" kern="1200" dirty="0" err="1">
                <a:solidFill>
                  <a:schemeClr val="tx1"/>
                </a:solidFill>
                <a:effectLst/>
                <a:latin typeface="+mn-lt"/>
                <a:ea typeface="+mn-ea"/>
                <a:cs typeface="+mn-cs"/>
              </a:rPr>
              <a:t>ini</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mendukung</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teori</a:t>
            </a:r>
            <a:r>
              <a:rPr lang="en-US" sz="1200" i="0" kern="1200" dirty="0">
                <a:solidFill>
                  <a:schemeClr val="tx1"/>
                </a:solidFill>
                <a:effectLst/>
                <a:latin typeface="+mn-lt"/>
                <a:ea typeface="+mn-ea"/>
                <a:cs typeface="+mn-cs"/>
              </a:rPr>
              <a:t> </a:t>
            </a:r>
            <a:r>
              <a:rPr lang="en-US" sz="1200" i="0" kern="1200" dirty="0" err="1">
                <a:solidFill>
                  <a:schemeClr val="tx1"/>
                </a:solidFill>
                <a:effectLst/>
                <a:latin typeface="+mn-lt"/>
                <a:ea typeface="+mn-ea"/>
                <a:cs typeface="+mn-cs"/>
              </a:rPr>
              <a:t>heliosentris</a:t>
            </a:r>
            <a:r>
              <a:rPr lang="en-US" sz="1200" i="0" kern="1200" dirty="0">
                <a:solidFill>
                  <a:schemeClr val="tx1"/>
                </a:solidFill>
                <a:effectLst/>
                <a:latin typeface="+mn-lt"/>
                <a:ea typeface="+mn-ea"/>
                <a:cs typeface="+mn-cs"/>
              </a:rPr>
              <a:t> yang </a:t>
            </a:r>
            <a:r>
              <a:rPr lang="en-US" sz="1200" i="0" kern="1200" dirty="0" err="1">
                <a:solidFill>
                  <a:schemeClr val="tx1"/>
                </a:solidFill>
                <a:effectLst/>
                <a:latin typeface="+mn-lt"/>
                <a:ea typeface="+mn-ea"/>
                <a:cs typeface="+mn-cs"/>
              </a:rPr>
              <a:t>dicetuskan</a:t>
            </a:r>
            <a:r>
              <a:rPr lang="en-US" sz="1200" i="0" kern="1200" dirty="0">
                <a:solidFill>
                  <a:schemeClr val="tx1"/>
                </a:solidFill>
                <a:effectLst/>
                <a:latin typeface="+mn-lt"/>
                <a:ea typeface="+mn-ea"/>
                <a:cs typeface="+mn-cs"/>
              </a:rPr>
              <a:t> Nicolaus Copernicus </a:t>
            </a:r>
            <a:r>
              <a:rPr lang="en-US" sz="1200" i="0" kern="1200" dirty="0" err="1">
                <a:solidFill>
                  <a:schemeClr val="tx1"/>
                </a:solidFill>
                <a:effectLst/>
                <a:latin typeface="+mn-lt"/>
                <a:ea typeface="+mn-ea"/>
                <a:cs typeface="+mn-cs"/>
              </a:rPr>
              <a:t>tahun</a:t>
            </a:r>
            <a:r>
              <a:rPr lang="en-US" sz="120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1543</a:t>
            </a:r>
            <a:br>
              <a:rPr lang="en-US" sz="1200" i="0" kern="1200" dirty="0">
                <a:solidFill>
                  <a:schemeClr val="tx1"/>
                </a:solidFill>
                <a:effectLst/>
                <a:latin typeface="+mn-lt"/>
                <a:ea typeface="+mn-ea"/>
                <a:cs typeface="+mn-cs"/>
              </a:rPr>
            </a:br>
            <a:br>
              <a:rPr lang="en-US" sz="120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1D494926-0B41-4FB2-9816-CD1FD456751E}" type="slidenum">
              <a:rPr lang="en-US" smtClean="0"/>
              <a:t>8</a:t>
            </a:fld>
            <a:endParaRPr lang="en-US"/>
          </a:p>
        </p:txBody>
      </p:sp>
    </p:spTree>
    <p:extLst>
      <p:ext uri="{BB962C8B-B14F-4D97-AF65-F5344CB8AC3E}">
        <p14:creationId xmlns:p14="http://schemas.microsoft.com/office/powerpoint/2010/main" val="53204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Galileo unwittingly observed Neptune on three occasions, thinking it was a</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“fixed star.” This is his first observation, made on December 27, 1612, compared with a computer simulation of the same scene</a:t>
            </a:r>
            <a:br>
              <a:rPr lang="en-US" sz="1200" i="0" kern="1200" dirty="0">
                <a:solidFill>
                  <a:schemeClr val="tx1"/>
                </a:solidFill>
                <a:effectLst/>
                <a:latin typeface="+mn-lt"/>
                <a:ea typeface="+mn-ea"/>
                <a:cs typeface="+mn-cs"/>
              </a:rPr>
            </a:br>
            <a:br>
              <a:rPr lang="en-US" sz="1200" i="0" kern="1200" dirty="0">
                <a:solidFill>
                  <a:schemeClr val="tx1"/>
                </a:solidFill>
                <a:effectLst/>
                <a:latin typeface="+mn-lt"/>
                <a:ea typeface="+mn-ea"/>
                <a:cs typeface="+mn-cs"/>
              </a:rPr>
            </a:b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D494926-0B41-4FB2-9816-CD1FD456751E}" type="slidenum">
              <a:rPr lang="en-US" smtClean="0"/>
              <a:t>9</a:t>
            </a:fld>
            <a:endParaRPr lang="en-US"/>
          </a:p>
        </p:txBody>
      </p:sp>
    </p:spTree>
    <p:extLst>
      <p:ext uri="{BB962C8B-B14F-4D97-AF65-F5344CB8AC3E}">
        <p14:creationId xmlns:p14="http://schemas.microsoft.com/office/powerpoint/2010/main" val="1129488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July, as Saturn was bright in the evening sky and approaching opposition,</a:t>
            </a:r>
            <a:r>
              <a:rPr lang="en-US" sz="1200" b="0" i="0" u="none" strike="noStrike" kern="1200" dirty="0">
                <a:solidFill>
                  <a:schemeClr val="tx1"/>
                </a:solidFill>
                <a:effectLst/>
                <a:latin typeface="+mn-lt"/>
                <a:ea typeface="+mn-ea"/>
                <a:cs typeface="+mn-cs"/>
                <a:hlinkClick r:id="rId3"/>
              </a:rPr>
              <a:t>[1]</a:t>
            </a:r>
            <a:r>
              <a:rPr lang="en-US" sz="1200" b="0" i="0" u="none" strike="noStrike" kern="1200" dirty="0">
                <a:solidFill>
                  <a:schemeClr val="tx1"/>
                </a:solidFill>
                <a:effectLst/>
                <a:latin typeface="+mn-lt"/>
                <a:ea typeface="+mn-ea"/>
                <a:cs typeface="+mn-cs"/>
              </a:rPr>
              <a:t> he turned his telescope toward it and made a new discovery. On 30 July he wrote to his </a:t>
            </a:r>
            <a:r>
              <a:rPr lang="en-US" sz="1200" b="0" i="0" u="none" strike="noStrike" kern="1200" dirty="0">
                <a:solidFill>
                  <a:schemeClr val="tx1"/>
                </a:solidFill>
                <a:effectLst/>
                <a:latin typeface="+mn-lt"/>
                <a:ea typeface="+mn-ea"/>
                <a:cs typeface="+mn-cs"/>
                <a:hlinkClick r:id="rId4"/>
              </a:rPr>
              <a:t>Medici</a:t>
            </a:r>
            <a:r>
              <a:rPr lang="en-US" sz="1200" b="0" i="0" u="none" strike="noStrike" kern="1200" dirty="0">
                <a:solidFill>
                  <a:schemeClr val="tx1"/>
                </a:solidFill>
                <a:effectLst/>
                <a:latin typeface="+mn-lt"/>
                <a:ea typeface="+mn-ea"/>
                <a:cs typeface="+mn-cs"/>
              </a:rPr>
              <a:t> patron:</a:t>
            </a:r>
          </a:p>
          <a:p>
            <a:r>
              <a:rPr lang="en-US" dirty="0"/>
              <a:t>I discovered another very strange wonder, which I should like to make known to their Highnesses . . . , keeping it secret, however, until the time when my work is published . . . . the star of Saturn is not a single star, but is a composite of three, which almost touch each other, never change or move relative to each other, and are arranged in a row along the zodiac, the middle one being three times larger than the lateral ones, and they are situated in this form: </a:t>
            </a:r>
            <a:r>
              <a:rPr lang="en-US" dirty="0" err="1"/>
              <a:t>oOo</a:t>
            </a:r>
            <a:r>
              <a:rPr lang="en-US" dirty="0"/>
              <a:t>.</a:t>
            </a:r>
          </a:p>
        </p:txBody>
      </p:sp>
      <p:sp>
        <p:nvSpPr>
          <p:cNvPr id="4" name="Slide Number Placeholder 3"/>
          <p:cNvSpPr>
            <a:spLocks noGrp="1"/>
          </p:cNvSpPr>
          <p:nvPr>
            <p:ph type="sldNum" sz="quarter" idx="5"/>
          </p:nvPr>
        </p:nvSpPr>
        <p:spPr/>
        <p:txBody>
          <a:bodyPr/>
          <a:lstStyle/>
          <a:p>
            <a:fld id="{1D494926-0B41-4FB2-9816-CD1FD456751E}" type="slidenum">
              <a:rPr lang="en-US" smtClean="0"/>
              <a:t>10</a:t>
            </a:fld>
            <a:endParaRPr lang="en-US"/>
          </a:p>
        </p:txBody>
      </p:sp>
    </p:spTree>
    <p:extLst>
      <p:ext uri="{BB962C8B-B14F-4D97-AF65-F5344CB8AC3E}">
        <p14:creationId xmlns:p14="http://schemas.microsoft.com/office/powerpoint/2010/main" val="3994876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9" name="Picture 48">
            <a:extLst>
              <a:ext uri="{FF2B5EF4-FFF2-40B4-BE49-F238E27FC236}">
                <a16:creationId xmlns:a16="http://schemas.microsoft.com/office/drawing/2014/main" id="{1EC463AB-19A7-44F9-A944-211ED2099D5B}"/>
              </a:ext>
            </a:extLst>
          </p:cNvPr>
          <p:cNvPicPr>
            <a:picLocks noChangeAspect="1"/>
          </p:cNvPicPr>
          <p:nvPr userDrawn="1"/>
        </p:nvPicPr>
        <p:blipFill>
          <a:blip r:embed="rId2"/>
          <a:stretch>
            <a:fillRect/>
          </a:stretch>
        </p:blipFill>
        <p:spPr>
          <a:xfrm rot="16200000">
            <a:off x="535370" y="4823419"/>
            <a:ext cx="1387762" cy="2911935"/>
          </a:xfrm>
          <a:prstGeom prst="rect">
            <a:avLst/>
          </a:prstGeom>
        </p:spPr>
      </p:pic>
      <p:pic>
        <p:nvPicPr>
          <p:cNvPr id="130" name="Picture 129">
            <a:extLst>
              <a:ext uri="{FF2B5EF4-FFF2-40B4-BE49-F238E27FC236}">
                <a16:creationId xmlns:a16="http://schemas.microsoft.com/office/drawing/2014/main" id="{3B76EC16-E62D-47C7-97A2-770FD5480433}"/>
              </a:ext>
            </a:extLst>
          </p:cNvPr>
          <p:cNvPicPr>
            <a:picLocks noChangeAspect="1"/>
          </p:cNvPicPr>
          <p:nvPr userDrawn="1"/>
        </p:nvPicPr>
        <p:blipFill>
          <a:blip r:embed="rId2"/>
          <a:stretch>
            <a:fillRect/>
          </a:stretch>
        </p:blipFill>
        <p:spPr>
          <a:xfrm rot="5400000">
            <a:off x="9859520" y="-2325705"/>
            <a:ext cx="2060779" cy="4324123"/>
          </a:xfrm>
          <a:prstGeom prst="rect">
            <a:avLst/>
          </a:prstGeom>
        </p:spPr>
      </p:pic>
      <p:pic>
        <p:nvPicPr>
          <p:cNvPr id="14" name="Picture 13">
            <a:extLst>
              <a:ext uri="{FF2B5EF4-FFF2-40B4-BE49-F238E27FC236}">
                <a16:creationId xmlns:a16="http://schemas.microsoft.com/office/drawing/2014/main" id="{2131125F-A85A-465B-93AC-1C70BE1B9E23}"/>
              </a:ext>
            </a:extLst>
          </p:cNvPr>
          <p:cNvPicPr>
            <a:picLocks noChangeAspect="1"/>
          </p:cNvPicPr>
          <p:nvPr userDrawn="1"/>
        </p:nvPicPr>
        <p:blipFill>
          <a:blip r:embed="rId3"/>
          <a:stretch>
            <a:fillRect/>
          </a:stretch>
        </p:blipFill>
        <p:spPr>
          <a:xfrm>
            <a:off x="-339330" y="-326651"/>
            <a:ext cx="1225101" cy="1354557"/>
          </a:xfrm>
          <a:prstGeom prst="rect">
            <a:avLst/>
          </a:prstGeom>
        </p:spPr>
      </p:pic>
      <p:sp>
        <p:nvSpPr>
          <p:cNvPr id="15" name="Slide Number Placeholder 5">
            <a:extLst>
              <a:ext uri="{FF2B5EF4-FFF2-40B4-BE49-F238E27FC236}">
                <a16:creationId xmlns:a16="http://schemas.microsoft.com/office/drawing/2014/main" id="{0607A6A5-A0C1-49F5-AD0F-ADB199BB0BAE}"/>
              </a:ext>
            </a:extLst>
          </p:cNvPr>
          <p:cNvSpPr txBox="1">
            <a:spLocks/>
          </p:cNvSpPr>
          <p:nvPr userDrawn="1"/>
        </p:nvSpPr>
        <p:spPr>
          <a:xfrm>
            <a:off x="0" y="168064"/>
            <a:ext cx="524691" cy="365125"/>
          </a:xfrm>
          <a:prstGeom prst="rect">
            <a:avLst/>
          </a:prstGeom>
        </p:spPr>
        <p:txBody>
          <a:bodyPr vert="horz" lIns="91440" tIns="45720" rIns="91440" bIns="45720" rtlCol="0" anchor="ctr"/>
          <a:lstStyle>
            <a:defPPr>
              <a:defRPr lang="en-US"/>
            </a:defPPr>
            <a:lvl1pPr marL="0" algn="ctr" defTabSz="457200" rtl="0" eaLnBrk="1" latinLnBrk="0" hangingPunct="1">
              <a:defRPr sz="1800" b="1" kern="1200">
                <a:solidFill>
                  <a:schemeClr val="tx1">
                    <a:tint val="75000"/>
                  </a:schemeClr>
                </a:solidFill>
                <a:latin typeface="Dubai" panose="020B0503030403030204" pitchFamily="34" charset="-78"/>
                <a:ea typeface="+mn-ea"/>
                <a:cs typeface="Dubai" panose="020B050303040303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5BAF7B-EBA2-44A2-AD86-B3F2124A99E1}"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4" name="Picture 53">
            <a:extLst>
              <a:ext uri="{FF2B5EF4-FFF2-40B4-BE49-F238E27FC236}">
                <a16:creationId xmlns:a16="http://schemas.microsoft.com/office/drawing/2014/main" id="{63C08DE5-6720-43D0-B3B4-F32351D1049F}"/>
              </a:ext>
            </a:extLst>
          </p:cNvPr>
          <p:cNvPicPr>
            <a:picLocks noChangeAspect="1"/>
          </p:cNvPicPr>
          <p:nvPr userDrawn="1"/>
        </p:nvPicPr>
        <p:blipFill>
          <a:blip r:embed="rId2"/>
          <a:stretch>
            <a:fillRect/>
          </a:stretch>
        </p:blipFill>
        <p:spPr>
          <a:xfrm rot="5400000">
            <a:off x="10214442" y="-1147950"/>
            <a:ext cx="1495589" cy="3138187"/>
          </a:xfrm>
          <a:prstGeom prst="rect">
            <a:avLst/>
          </a:prstGeom>
        </p:spPr>
      </p:pic>
      <p:pic>
        <p:nvPicPr>
          <p:cNvPr id="55" name="Picture 54">
            <a:extLst>
              <a:ext uri="{FF2B5EF4-FFF2-40B4-BE49-F238E27FC236}">
                <a16:creationId xmlns:a16="http://schemas.microsoft.com/office/drawing/2014/main" id="{5145BA40-7D93-403B-92FE-CEB0FEB9C990}"/>
              </a:ext>
            </a:extLst>
          </p:cNvPr>
          <p:cNvPicPr>
            <a:picLocks noChangeAspect="1"/>
          </p:cNvPicPr>
          <p:nvPr userDrawn="1"/>
        </p:nvPicPr>
        <p:blipFill>
          <a:blip r:embed="rId3"/>
          <a:stretch>
            <a:fillRect/>
          </a:stretch>
        </p:blipFill>
        <p:spPr>
          <a:xfrm>
            <a:off x="-339330" y="-326651"/>
            <a:ext cx="1225101" cy="1354557"/>
          </a:xfrm>
          <a:prstGeom prst="rect">
            <a:avLst/>
          </a:prstGeom>
        </p:spPr>
      </p:pic>
      <p:sp>
        <p:nvSpPr>
          <p:cNvPr id="13" name="Slide Number Placeholder 5">
            <a:extLst>
              <a:ext uri="{FF2B5EF4-FFF2-40B4-BE49-F238E27FC236}">
                <a16:creationId xmlns:a16="http://schemas.microsoft.com/office/drawing/2014/main" id="{F23B258E-3E2E-4E99-B2C9-A8D6A9159CC3}"/>
              </a:ext>
            </a:extLst>
          </p:cNvPr>
          <p:cNvSpPr txBox="1">
            <a:spLocks/>
          </p:cNvSpPr>
          <p:nvPr userDrawn="1"/>
        </p:nvSpPr>
        <p:spPr>
          <a:xfrm>
            <a:off x="0" y="168064"/>
            <a:ext cx="524691" cy="365125"/>
          </a:xfrm>
          <a:prstGeom prst="rect">
            <a:avLst/>
          </a:prstGeom>
        </p:spPr>
        <p:txBody>
          <a:bodyPr vert="horz" lIns="91440" tIns="45720" rIns="91440" bIns="45720" rtlCol="0" anchor="ctr"/>
          <a:lstStyle>
            <a:defPPr>
              <a:defRPr lang="en-US"/>
            </a:defPPr>
            <a:lvl1pPr marL="0" algn="ctr" defTabSz="457200" rtl="0" eaLnBrk="1" latinLnBrk="0" hangingPunct="1">
              <a:defRPr sz="1800" b="1" kern="1200">
                <a:solidFill>
                  <a:schemeClr val="tx1">
                    <a:tint val="75000"/>
                  </a:schemeClr>
                </a:solidFill>
                <a:latin typeface="Dubai" panose="020B0503030403030204" pitchFamily="34" charset="-78"/>
                <a:ea typeface="+mn-ea"/>
                <a:cs typeface="Dubai" panose="020B050303040303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5BAF7B-EBA2-44A2-AD86-B3F2124A99E1}"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3" name="Picture 52">
            <a:extLst>
              <a:ext uri="{FF2B5EF4-FFF2-40B4-BE49-F238E27FC236}">
                <a16:creationId xmlns:a16="http://schemas.microsoft.com/office/drawing/2014/main" id="{547773A3-8C5C-4F24-A25D-1E047C25995D}"/>
              </a:ext>
            </a:extLst>
          </p:cNvPr>
          <p:cNvPicPr>
            <a:picLocks noChangeAspect="1"/>
          </p:cNvPicPr>
          <p:nvPr userDrawn="1"/>
        </p:nvPicPr>
        <p:blipFill>
          <a:blip r:embed="rId2"/>
          <a:stretch>
            <a:fillRect/>
          </a:stretch>
        </p:blipFill>
        <p:spPr>
          <a:xfrm rot="16200000">
            <a:off x="446075" y="4917685"/>
            <a:ext cx="1463806" cy="3071498"/>
          </a:xfrm>
          <a:prstGeom prst="rect">
            <a:avLst/>
          </a:prstGeom>
        </p:spPr>
      </p:pic>
      <p:pic>
        <p:nvPicPr>
          <p:cNvPr id="54" name="Picture 53">
            <a:extLst>
              <a:ext uri="{FF2B5EF4-FFF2-40B4-BE49-F238E27FC236}">
                <a16:creationId xmlns:a16="http://schemas.microsoft.com/office/drawing/2014/main" id="{63CCABB2-0E3A-41C7-A97C-9C9839D009D2}"/>
              </a:ext>
            </a:extLst>
          </p:cNvPr>
          <p:cNvPicPr>
            <a:picLocks noChangeAspect="1"/>
          </p:cNvPicPr>
          <p:nvPr userDrawn="1"/>
        </p:nvPicPr>
        <p:blipFill>
          <a:blip r:embed="rId2"/>
          <a:stretch>
            <a:fillRect/>
          </a:stretch>
        </p:blipFill>
        <p:spPr>
          <a:xfrm rot="5400000">
            <a:off x="10298061" y="-1095708"/>
            <a:ext cx="1433217" cy="3007312"/>
          </a:xfrm>
          <a:prstGeom prst="rect">
            <a:avLst/>
          </a:prstGeom>
        </p:spPr>
      </p:pic>
      <p:pic>
        <p:nvPicPr>
          <p:cNvPr id="55" name="Picture 54">
            <a:extLst>
              <a:ext uri="{FF2B5EF4-FFF2-40B4-BE49-F238E27FC236}">
                <a16:creationId xmlns:a16="http://schemas.microsoft.com/office/drawing/2014/main" id="{EB138E83-7E9A-45A4-91B8-5DEFD9993320}"/>
              </a:ext>
            </a:extLst>
          </p:cNvPr>
          <p:cNvPicPr>
            <a:picLocks noChangeAspect="1"/>
          </p:cNvPicPr>
          <p:nvPr userDrawn="1"/>
        </p:nvPicPr>
        <p:blipFill>
          <a:blip r:embed="rId3"/>
          <a:stretch>
            <a:fillRect/>
          </a:stretch>
        </p:blipFill>
        <p:spPr>
          <a:xfrm>
            <a:off x="-339330" y="-326651"/>
            <a:ext cx="1225101" cy="1354557"/>
          </a:xfrm>
          <a:prstGeom prst="rect">
            <a:avLst/>
          </a:prstGeom>
        </p:spPr>
      </p:pic>
      <p:sp>
        <p:nvSpPr>
          <p:cNvPr id="13" name="Slide Number Placeholder 5">
            <a:extLst>
              <a:ext uri="{FF2B5EF4-FFF2-40B4-BE49-F238E27FC236}">
                <a16:creationId xmlns:a16="http://schemas.microsoft.com/office/drawing/2014/main" id="{4B23B2F7-38CC-4ABF-8FE9-C18AAB438965}"/>
              </a:ext>
            </a:extLst>
          </p:cNvPr>
          <p:cNvSpPr txBox="1">
            <a:spLocks/>
          </p:cNvSpPr>
          <p:nvPr userDrawn="1"/>
        </p:nvSpPr>
        <p:spPr>
          <a:xfrm>
            <a:off x="0" y="168064"/>
            <a:ext cx="524691" cy="365125"/>
          </a:xfrm>
          <a:prstGeom prst="rect">
            <a:avLst/>
          </a:prstGeom>
        </p:spPr>
        <p:txBody>
          <a:bodyPr vert="horz" lIns="91440" tIns="45720" rIns="91440" bIns="45720" rtlCol="0" anchor="ctr"/>
          <a:lstStyle>
            <a:defPPr>
              <a:defRPr lang="en-US"/>
            </a:defPPr>
            <a:lvl1pPr marL="0" algn="ctr" defTabSz="457200" rtl="0" eaLnBrk="1" latinLnBrk="0" hangingPunct="1">
              <a:defRPr sz="1800" b="1" kern="1200">
                <a:solidFill>
                  <a:schemeClr val="tx1">
                    <a:tint val="75000"/>
                  </a:schemeClr>
                </a:solidFill>
                <a:latin typeface="Dubai" panose="020B0503030403030204" pitchFamily="34" charset="-78"/>
                <a:ea typeface="+mn-ea"/>
                <a:cs typeface="Dubai" panose="020B050303040303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5BAF7B-EBA2-44A2-AD86-B3F2124A99E1}"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4" name="Picture 53">
            <a:extLst>
              <a:ext uri="{FF2B5EF4-FFF2-40B4-BE49-F238E27FC236}">
                <a16:creationId xmlns:a16="http://schemas.microsoft.com/office/drawing/2014/main" id="{268E119B-6B27-4A81-9BCC-A4E6520D4577}"/>
              </a:ext>
            </a:extLst>
          </p:cNvPr>
          <p:cNvPicPr>
            <a:picLocks noChangeAspect="1"/>
          </p:cNvPicPr>
          <p:nvPr userDrawn="1"/>
        </p:nvPicPr>
        <p:blipFill>
          <a:blip r:embed="rId2"/>
          <a:stretch>
            <a:fillRect/>
          </a:stretch>
        </p:blipFill>
        <p:spPr>
          <a:xfrm rot="5400000">
            <a:off x="10054789" y="-1697981"/>
            <a:ext cx="1730953" cy="3632050"/>
          </a:xfrm>
          <a:prstGeom prst="rect">
            <a:avLst/>
          </a:prstGeom>
        </p:spPr>
      </p:pic>
      <p:pic>
        <p:nvPicPr>
          <p:cNvPr id="56" name="Picture 55">
            <a:extLst>
              <a:ext uri="{FF2B5EF4-FFF2-40B4-BE49-F238E27FC236}">
                <a16:creationId xmlns:a16="http://schemas.microsoft.com/office/drawing/2014/main" id="{539A6201-B1EC-42E1-8B78-EFF16DA1DDB9}"/>
              </a:ext>
            </a:extLst>
          </p:cNvPr>
          <p:cNvPicPr>
            <a:picLocks noChangeAspect="1"/>
          </p:cNvPicPr>
          <p:nvPr userDrawn="1"/>
        </p:nvPicPr>
        <p:blipFill>
          <a:blip r:embed="rId3"/>
          <a:stretch>
            <a:fillRect/>
          </a:stretch>
        </p:blipFill>
        <p:spPr>
          <a:xfrm>
            <a:off x="-339330" y="-326651"/>
            <a:ext cx="1225101" cy="1354557"/>
          </a:xfrm>
          <a:prstGeom prst="rect">
            <a:avLst/>
          </a:prstGeom>
        </p:spPr>
      </p:pic>
      <p:sp>
        <p:nvSpPr>
          <p:cNvPr id="13" name="Slide Number Placeholder 5">
            <a:extLst>
              <a:ext uri="{FF2B5EF4-FFF2-40B4-BE49-F238E27FC236}">
                <a16:creationId xmlns:a16="http://schemas.microsoft.com/office/drawing/2014/main" id="{D9C79B5A-6AB2-4A6A-9FB2-4D4AB5E4274B}"/>
              </a:ext>
            </a:extLst>
          </p:cNvPr>
          <p:cNvSpPr txBox="1">
            <a:spLocks/>
          </p:cNvSpPr>
          <p:nvPr userDrawn="1"/>
        </p:nvSpPr>
        <p:spPr>
          <a:xfrm>
            <a:off x="0" y="168064"/>
            <a:ext cx="524691" cy="365125"/>
          </a:xfrm>
          <a:prstGeom prst="rect">
            <a:avLst/>
          </a:prstGeom>
        </p:spPr>
        <p:txBody>
          <a:bodyPr vert="horz" lIns="91440" tIns="45720" rIns="91440" bIns="45720" rtlCol="0" anchor="ctr"/>
          <a:lstStyle>
            <a:defPPr>
              <a:defRPr lang="en-US"/>
            </a:defPPr>
            <a:lvl1pPr marL="0" algn="ctr" defTabSz="457200" rtl="0" eaLnBrk="1" latinLnBrk="0" hangingPunct="1">
              <a:defRPr sz="1800" b="1" kern="1200">
                <a:solidFill>
                  <a:schemeClr val="tx1">
                    <a:tint val="75000"/>
                  </a:schemeClr>
                </a:solidFill>
                <a:latin typeface="Dubai" panose="020B0503030403030204" pitchFamily="34" charset="-78"/>
                <a:ea typeface="+mn-ea"/>
                <a:cs typeface="Dubai" panose="020B050303040303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5BAF7B-EBA2-44A2-AD86-B3F2124A99E1}"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4" name="Picture 53">
            <a:extLst>
              <a:ext uri="{FF2B5EF4-FFF2-40B4-BE49-F238E27FC236}">
                <a16:creationId xmlns:a16="http://schemas.microsoft.com/office/drawing/2014/main" id="{B2988183-16FD-42A4-AC45-AAA9E9F1CD75}"/>
              </a:ext>
            </a:extLst>
          </p:cNvPr>
          <p:cNvPicPr>
            <a:picLocks noChangeAspect="1"/>
          </p:cNvPicPr>
          <p:nvPr userDrawn="1"/>
        </p:nvPicPr>
        <p:blipFill>
          <a:blip r:embed="rId2"/>
          <a:stretch>
            <a:fillRect/>
          </a:stretch>
        </p:blipFill>
        <p:spPr>
          <a:xfrm rot="5400000">
            <a:off x="10063942" y="-1657462"/>
            <a:ext cx="1704806" cy="3577186"/>
          </a:xfrm>
          <a:prstGeom prst="rect">
            <a:avLst/>
          </a:prstGeom>
        </p:spPr>
      </p:pic>
      <p:pic>
        <p:nvPicPr>
          <p:cNvPr id="55" name="Picture 54">
            <a:extLst>
              <a:ext uri="{FF2B5EF4-FFF2-40B4-BE49-F238E27FC236}">
                <a16:creationId xmlns:a16="http://schemas.microsoft.com/office/drawing/2014/main" id="{0F904445-D2B4-4F49-9AB0-34CF8B710EEF}"/>
              </a:ext>
            </a:extLst>
          </p:cNvPr>
          <p:cNvPicPr>
            <a:picLocks noChangeAspect="1"/>
          </p:cNvPicPr>
          <p:nvPr userDrawn="1"/>
        </p:nvPicPr>
        <p:blipFill>
          <a:blip r:embed="rId3"/>
          <a:stretch>
            <a:fillRect/>
          </a:stretch>
        </p:blipFill>
        <p:spPr>
          <a:xfrm>
            <a:off x="-339330" y="-326651"/>
            <a:ext cx="1225101" cy="1354557"/>
          </a:xfrm>
          <a:prstGeom prst="rect">
            <a:avLst/>
          </a:prstGeom>
        </p:spPr>
      </p:pic>
      <p:sp>
        <p:nvSpPr>
          <p:cNvPr id="13" name="Slide Number Placeholder 5">
            <a:extLst>
              <a:ext uri="{FF2B5EF4-FFF2-40B4-BE49-F238E27FC236}">
                <a16:creationId xmlns:a16="http://schemas.microsoft.com/office/drawing/2014/main" id="{F89D15F2-E156-46EE-9197-66621B60C76A}"/>
              </a:ext>
            </a:extLst>
          </p:cNvPr>
          <p:cNvSpPr txBox="1">
            <a:spLocks/>
          </p:cNvSpPr>
          <p:nvPr userDrawn="1"/>
        </p:nvSpPr>
        <p:spPr>
          <a:xfrm>
            <a:off x="0" y="168064"/>
            <a:ext cx="524691" cy="365125"/>
          </a:xfrm>
          <a:prstGeom prst="rect">
            <a:avLst/>
          </a:prstGeom>
        </p:spPr>
        <p:txBody>
          <a:bodyPr vert="horz" lIns="91440" tIns="45720" rIns="91440" bIns="45720" rtlCol="0" anchor="ctr"/>
          <a:lstStyle>
            <a:defPPr>
              <a:defRPr lang="en-US"/>
            </a:defPPr>
            <a:lvl1pPr marL="0" algn="ctr" defTabSz="457200" rtl="0" eaLnBrk="1" latinLnBrk="0" hangingPunct="1">
              <a:defRPr sz="1800" b="1" kern="1200">
                <a:solidFill>
                  <a:schemeClr val="tx1">
                    <a:tint val="75000"/>
                  </a:schemeClr>
                </a:solidFill>
                <a:latin typeface="Dubai" panose="020B0503030403030204" pitchFamily="34" charset="-78"/>
                <a:ea typeface="+mn-ea"/>
                <a:cs typeface="Dubai" panose="020B050303040303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5BAF7B-EBA2-44A2-AD86-B3F2124A99E1}"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4" name="Picture 53">
            <a:extLst>
              <a:ext uri="{FF2B5EF4-FFF2-40B4-BE49-F238E27FC236}">
                <a16:creationId xmlns:a16="http://schemas.microsoft.com/office/drawing/2014/main" id="{F8527076-D223-4FBA-9D46-AC920B5F7F17}"/>
              </a:ext>
            </a:extLst>
          </p:cNvPr>
          <p:cNvPicPr>
            <a:picLocks noChangeAspect="1"/>
          </p:cNvPicPr>
          <p:nvPr userDrawn="1"/>
        </p:nvPicPr>
        <p:blipFill>
          <a:blip r:embed="rId2"/>
          <a:stretch>
            <a:fillRect/>
          </a:stretch>
        </p:blipFill>
        <p:spPr>
          <a:xfrm rot="16200000">
            <a:off x="200335" y="5063775"/>
            <a:ext cx="1307347" cy="2743200"/>
          </a:xfrm>
          <a:prstGeom prst="rect">
            <a:avLst/>
          </a:prstGeom>
        </p:spPr>
      </p:pic>
      <p:pic>
        <p:nvPicPr>
          <p:cNvPr id="55" name="Picture 54">
            <a:extLst>
              <a:ext uri="{FF2B5EF4-FFF2-40B4-BE49-F238E27FC236}">
                <a16:creationId xmlns:a16="http://schemas.microsoft.com/office/drawing/2014/main" id="{E65FF74F-300C-4EB5-BFCF-607FE9B2B7C2}"/>
              </a:ext>
            </a:extLst>
          </p:cNvPr>
          <p:cNvPicPr>
            <a:picLocks noChangeAspect="1"/>
          </p:cNvPicPr>
          <p:nvPr userDrawn="1"/>
        </p:nvPicPr>
        <p:blipFill>
          <a:blip r:embed="rId2"/>
          <a:stretch>
            <a:fillRect/>
          </a:stretch>
        </p:blipFill>
        <p:spPr>
          <a:xfrm rot="5400000">
            <a:off x="9989350" y="-1407622"/>
            <a:ext cx="1640890" cy="3443071"/>
          </a:xfrm>
          <a:prstGeom prst="rect">
            <a:avLst/>
          </a:prstGeom>
        </p:spPr>
      </p:pic>
      <p:pic>
        <p:nvPicPr>
          <p:cNvPr id="56" name="Picture 55">
            <a:extLst>
              <a:ext uri="{FF2B5EF4-FFF2-40B4-BE49-F238E27FC236}">
                <a16:creationId xmlns:a16="http://schemas.microsoft.com/office/drawing/2014/main" id="{62E05B1D-A10A-4F0F-989D-EC1DE0DFA237}"/>
              </a:ext>
            </a:extLst>
          </p:cNvPr>
          <p:cNvPicPr>
            <a:picLocks noChangeAspect="1"/>
          </p:cNvPicPr>
          <p:nvPr userDrawn="1"/>
        </p:nvPicPr>
        <p:blipFill>
          <a:blip r:embed="rId3"/>
          <a:stretch>
            <a:fillRect/>
          </a:stretch>
        </p:blipFill>
        <p:spPr>
          <a:xfrm>
            <a:off x="-339330" y="-326651"/>
            <a:ext cx="1225101" cy="1354557"/>
          </a:xfrm>
          <a:prstGeom prst="rect">
            <a:avLst/>
          </a:prstGeom>
        </p:spPr>
      </p:pic>
      <p:sp>
        <p:nvSpPr>
          <p:cNvPr id="14" name="Slide Number Placeholder 5">
            <a:extLst>
              <a:ext uri="{FF2B5EF4-FFF2-40B4-BE49-F238E27FC236}">
                <a16:creationId xmlns:a16="http://schemas.microsoft.com/office/drawing/2014/main" id="{8A6C996A-F598-4E5C-880B-4BE449524371}"/>
              </a:ext>
            </a:extLst>
          </p:cNvPr>
          <p:cNvSpPr txBox="1">
            <a:spLocks/>
          </p:cNvSpPr>
          <p:nvPr userDrawn="1"/>
        </p:nvSpPr>
        <p:spPr>
          <a:xfrm>
            <a:off x="0" y="168064"/>
            <a:ext cx="524691" cy="365125"/>
          </a:xfrm>
          <a:prstGeom prst="rect">
            <a:avLst/>
          </a:prstGeom>
        </p:spPr>
        <p:txBody>
          <a:bodyPr vert="horz" lIns="91440" tIns="45720" rIns="91440" bIns="45720" rtlCol="0" anchor="ctr"/>
          <a:lstStyle>
            <a:defPPr>
              <a:defRPr lang="en-US"/>
            </a:defPPr>
            <a:lvl1pPr marL="0" algn="ctr" defTabSz="457200" rtl="0" eaLnBrk="1" latinLnBrk="0" hangingPunct="1">
              <a:defRPr sz="1800" b="1" kern="1200">
                <a:solidFill>
                  <a:schemeClr val="tx1">
                    <a:tint val="75000"/>
                  </a:schemeClr>
                </a:solidFill>
                <a:latin typeface="Dubai" panose="020B0503030403030204" pitchFamily="34" charset="-78"/>
                <a:ea typeface="+mn-ea"/>
                <a:cs typeface="Dubai" panose="020B050303040303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5BAF7B-EBA2-44A2-AD86-B3F2124A99E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Google Shape;348;p12">
            <a:extLst>
              <a:ext uri="{FF2B5EF4-FFF2-40B4-BE49-F238E27FC236}">
                <a16:creationId xmlns:a16="http://schemas.microsoft.com/office/drawing/2014/main" id="{63C8CE84-E526-4223-8AB5-A0F2302CC212}"/>
              </a:ext>
            </a:extLst>
          </p:cNvPr>
          <p:cNvSpPr txBox="1">
            <a:spLocks/>
          </p:cNvSpPr>
          <p:nvPr userDrawn="1"/>
        </p:nvSpPr>
        <p:spPr>
          <a:xfrm>
            <a:off x="-44971" y="107291"/>
            <a:ext cx="956873" cy="6141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C39F"/>
              </a:buClr>
              <a:buSzPts val="1800"/>
              <a:buFont typeface="Anton"/>
              <a:buNone/>
              <a:defRPr sz="1800" b="0" i="0" u="none" strike="noStrike" cap="none">
                <a:solidFill>
                  <a:srgbClr val="FFFFFF"/>
                </a:solidFill>
                <a:latin typeface="Anton"/>
                <a:ea typeface="Anton"/>
                <a:cs typeface="Anton"/>
                <a:sym typeface="Anton"/>
              </a:defRPr>
            </a:lvl1pPr>
            <a:lvl2pPr marR="0" lvl="1"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2pPr>
            <a:lvl3pPr marR="0" lvl="2"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3pPr>
            <a:lvl4pPr marR="0" lvl="3"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4pPr>
            <a:lvl5pPr marR="0" lvl="4"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5pPr>
            <a:lvl6pPr marR="0" lvl="5"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6pPr>
            <a:lvl7pPr marR="0" lvl="6"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7pPr>
            <a:lvl8pPr marR="0" lvl="7"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8pPr>
            <a:lvl9pPr marR="0" lvl="8"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9pPr>
          </a:lstStyle>
          <a:p>
            <a:pPr>
              <a:lnSpc>
                <a:spcPct val="90000"/>
              </a:lnSpc>
            </a:pPr>
            <a:r>
              <a:rPr lang="en-US" b="1" dirty="0">
                <a:solidFill>
                  <a:schemeClr val="bg1"/>
                </a:solidFill>
                <a:latin typeface="Dubai" panose="020B0503030403030204" pitchFamily="34" charset="-78"/>
                <a:cs typeface="Dubai" panose="020B0503030403030204" pitchFamily="34" charset="-78"/>
                <a:sym typeface="Arial"/>
              </a:rPr>
              <a:t>04</a:t>
            </a:r>
            <a:endParaRPr lang="en-US" dirty="0">
              <a:solidFill>
                <a:schemeClr val="bg1"/>
              </a:solidFill>
              <a:latin typeface="Dubai" panose="020B0503030403030204" pitchFamily="34" charset="-78"/>
              <a:cs typeface="Dubai" panose="020B0503030403030204" pitchFamily="34" charset="-78"/>
            </a:endParaRPr>
          </a:p>
        </p:txBody>
      </p:sp>
      <p:pic>
        <p:nvPicPr>
          <p:cNvPr id="56" name="Picture 55">
            <a:extLst>
              <a:ext uri="{FF2B5EF4-FFF2-40B4-BE49-F238E27FC236}">
                <a16:creationId xmlns:a16="http://schemas.microsoft.com/office/drawing/2014/main" id="{52EE7CC1-1287-4CCF-8E7F-7D29453BFE4C}"/>
              </a:ext>
            </a:extLst>
          </p:cNvPr>
          <p:cNvPicPr>
            <a:picLocks noChangeAspect="1"/>
          </p:cNvPicPr>
          <p:nvPr userDrawn="1"/>
        </p:nvPicPr>
        <p:blipFill>
          <a:blip r:embed="rId2"/>
          <a:stretch>
            <a:fillRect/>
          </a:stretch>
        </p:blipFill>
        <p:spPr>
          <a:xfrm rot="16200000">
            <a:off x="330053" y="4614593"/>
            <a:ext cx="1616752" cy="3392422"/>
          </a:xfrm>
          <a:prstGeom prst="rect">
            <a:avLst/>
          </a:prstGeom>
        </p:spPr>
      </p:pic>
      <p:pic>
        <p:nvPicPr>
          <p:cNvPr id="57" name="Picture 56">
            <a:extLst>
              <a:ext uri="{FF2B5EF4-FFF2-40B4-BE49-F238E27FC236}">
                <a16:creationId xmlns:a16="http://schemas.microsoft.com/office/drawing/2014/main" id="{08FC2AA5-469B-4557-A910-E10A52FDFE85}"/>
              </a:ext>
            </a:extLst>
          </p:cNvPr>
          <p:cNvPicPr>
            <a:picLocks noChangeAspect="1"/>
          </p:cNvPicPr>
          <p:nvPr userDrawn="1"/>
        </p:nvPicPr>
        <p:blipFill>
          <a:blip r:embed="rId2"/>
          <a:stretch>
            <a:fillRect/>
          </a:stretch>
        </p:blipFill>
        <p:spPr>
          <a:xfrm rot="5400000">
            <a:off x="10067850" y="-1684894"/>
            <a:ext cx="1730953" cy="3632050"/>
          </a:xfrm>
          <a:prstGeom prst="rect">
            <a:avLst/>
          </a:prstGeom>
        </p:spPr>
      </p:pic>
      <p:pic>
        <p:nvPicPr>
          <p:cNvPr id="58" name="Picture 57">
            <a:extLst>
              <a:ext uri="{FF2B5EF4-FFF2-40B4-BE49-F238E27FC236}">
                <a16:creationId xmlns:a16="http://schemas.microsoft.com/office/drawing/2014/main" id="{3E8A6333-F9CF-482A-8065-FF74569472A5}"/>
              </a:ext>
            </a:extLst>
          </p:cNvPr>
          <p:cNvPicPr>
            <a:picLocks noChangeAspect="1"/>
          </p:cNvPicPr>
          <p:nvPr userDrawn="1"/>
        </p:nvPicPr>
        <p:blipFill>
          <a:blip r:embed="rId3"/>
          <a:stretch>
            <a:fillRect/>
          </a:stretch>
        </p:blipFill>
        <p:spPr>
          <a:xfrm>
            <a:off x="-339330" y="-326651"/>
            <a:ext cx="1225101" cy="1354557"/>
          </a:xfrm>
          <a:prstGeom prst="rect">
            <a:avLst/>
          </a:prstGeom>
        </p:spPr>
      </p:pic>
      <p:sp>
        <p:nvSpPr>
          <p:cNvPr id="17" name="Slide Number Placeholder 5">
            <a:extLst>
              <a:ext uri="{FF2B5EF4-FFF2-40B4-BE49-F238E27FC236}">
                <a16:creationId xmlns:a16="http://schemas.microsoft.com/office/drawing/2014/main" id="{57C51774-9BB1-4C9B-B5E6-964BAC2BE670}"/>
              </a:ext>
            </a:extLst>
          </p:cNvPr>
          <p:cNvSpPr txBox="1">
            <a:spLocks/>
          </p:cNvSpPr>
          <p:nvPr userDrawn="1"/>
        </p:nvSpPr>
        <p:spPr>
          <a:xfrm>
            <a:off x="0" y="168064"/>
            <a:ext cx="524691" cy="365125"/>
          </a:xfrm>
          <a:prstGeom prst="rect">
            <a:avLst/>
          </a:prstGeom>
        </p:spPr>
        <p:txBody>
          <a:bodyPr vert="horz" lIns="91440" tIns="45720" rIns="91440" bIns="45720" rtlCol="0" anchor="ctr"/>
          <a:lstStyle>
            <a:defPPr>
              <a:defRPr lang="en-US"/>
            </a:defPPr>
            <a:lvl1pPr marL="0" algn="ctr" defTabSz="457200" rtl="0" eaLnBrk="1" latinLnBrk="0" hangingPunct="1">
              <a:defRPr sz="1800" b="1" kern="1200">
                <a:solidFill>
                  <a:schemeClr val="tx1">
                    <a:tint val="75000"/>
                  </a:schemeClr>
                </a:solidFill>
                <a:latin typeface="Dubai" panose="020B0503030403030204" pitchFamily="34" charset="-78"/>
                <a:ea typeface="+mn-ea"/>
                <a:cs typeface="Dubai" panose="020B050303040303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5BAF7B-EBA2-44A2-AD86-B3F2124A99E1}"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2" name="Picture 51">
            <a:extLst>
              <a:ext uri="{FF2B5EF4-FFF2-40B4-BE49-F238E27FC236}">
                <a16:creationId xmlns:a16="http://schemas.microsoft.com/office/drawing/2014/main" id="{7FB1A5D3-2CD2-4068-B943-992DF69C1E2F}"/>
              </a:ext>
            </a:extLst>
          </p:cNvPr>
          <p:cNvPicPr>
            <a:picLocks noChangeAspect="1"/>
          </p:cNvPicPr>
          <p:nvPr userDrawn="1"/>
        </p:nvPicPr>
        <p:blipFill>
          <a:blip r:embed="rId2"/>
          <a:stretch>
            <a:fillRect/>
          </a:stretch>
        </p:blipFill>
        <p:spPr>
          <a:xfrm rot="16200000">
            <a:off x="432646" y="4873428"/>
            <a:ext cx="1405769" cy="2949718"/>
          </a:xfrm>
          <a:prstGeom prst="rect">
            <a:avLst/>
          </a:prstGeom>
        </p:spPr>
      </p:pic>
      <p:pic>
        <p:nvPicPr>
          <p:cNvPr id="53" name="Picture 52">
            <a:extLst>
              <a:ext uri="{FF2B5EF4-FFF2-40B4-BE49-F238E27FC236}">
                <a16:creationId xmlns:a16="http://schemas.microsoft.com/office/drawing/2014/main" id="{A6DF41B3-2D00-487D-9001-A560A052E3CB}"/>
              </a:ext>
            </a:extLst>
          </p:cNvPr>
          <p:cNvPicPr>
            <a:picLocks noChangeAspect="1"/>
          </p:cNvPicPr>
          <p:nvPr userDrawn="1"/>
        </p:nvPicPr>
        <p:blipFill>
          <a:blip r:embed="rId2"/>
          <a:stretch>
            <a:fillRect/>
          </a:stretch>
        </p:blipFill>
        <p:spPr>
          <a:xfrm rot="5400000">
            <a:off x="10468359" y="-940349"/>
            <a:ext cx="1293653" cy="2714465"/>
          </a:xfrm>
          <a:prstGeom prst="rect">
            <a:avLst/>
          </a:prstGeom>
        </p:spPr>
      </p:pic>
      <p:pic>
        <p:nvPicPr>
          <p:cNvPr id="54" name="Picture 53">
            <a:extLst>
              <a:ext uri="{FF2B5EF4-FFF2-40B4-BE49-F238E27FC236}">
                <a16:creationId xmlns:a16="http://schemas.microsoft.com/office/drawing/2014/main" id="{91C884AD-964E-417D-8CED-DEBC71CA1ADE}"/>
              </a:ext>
            </a:extLst>
          </p:cNvPr>
          <p:cNvPicPr>
            <a:picLocks noChangeAspect="1"/>
          </p:cNvPicPr>
          <p:nvPr userDrawn="1"/>
        </p:nvPicPr>
        <p:blipFill>
          <a:blip r:embed="rId3"/>
          <a:stretch>
            <a:fillRect/>
          </a:stretch>
        </p:blipFill>
        <p:spPr>
          <a:xfrm>
            <a:off x="-339330" y="-326651"/>
            <a:ext cx="1225101" cy="1354557"/>
          </a:xfrm>
          <a:prstGeom prst="rect">
            <a:avLst/>
          </a:prstGeom>
        </p:spPr>
      </p:pic>
      <p:sp>
        <p:nvSpPr>
          <p:cNvPr id="14" name="Slide Number Placeholder 5">
            <a:extLst>
              <a:ext uri="{FF2B5EF4-FFF2-40B4-BE49-F238E27FC236}">
                <a16:creationId xmlns:a16="http://schemas.microsoft.com/office/drawing/2014/main" id="{0213ED39-6C56-408B-854A-E9869D313B89}"/>
              </a:ext>
            </a:extLst>
          </p:cNvPr>
          <p:cNvSpPr txBox="1">
            <a:spLocks/>
          </p:cNvSpPr>
          <p:nvPr userDrawn="1"/>
        </p:nvSpPr>
        <p:spPr>
          <a:xfrm>
            <a:off x="0" y="168064"/>
            <a:ext cx="524691" cy="365125"/>
          </a:xfrm>
          <a:prstGeom prst="rect">
            <a:avLst/>
          </a:prstGeom>
        </p:spPr>
        <p:txBody>
          <a:bodyPr vert="horz" lIns="91440" tIns="45720" rIns="91440" bIns="45720" rtlCol="0" anchor="ctr"/>
          <a:lstStyle>
            <a:defPPr>
              <a:defRPr lang="en-US"/>
            </a:defPPr>
            <a:lvl1pPr marL="0" algn="ctr" defTabSz="457200" rtl="0" eaLnBrk="1" latinLnBrk="0" hangingPunct="1">
              <a:defRPr sz="1800" b="1" kern="1200">
                <a:solidFill>
                  <a:schemeClr val="tx1">
                    <a:tint val="75000"/>
                  </a:schemeClr>
                </a:solidFill>
                <a:latin typeface="Dubai" panose="020B0503030403030204" pitchFamily="34" charset="-78"/>
                <a:ea typeface="+mn-ea"/>
                <a:cs typeface="Dubai" panose="020B050303040303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5BAF7B-EBA2-44A2-AD86-B3F2124A99E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0D2033E-F5AE-44D0-B5DE-317492D38152}"/>
              </a:ext>
            </a:extLst>
          </p:cNvPr>
          <p:cNvPicPr>
            <a:picLocks noChangeAspect="1"/>
          </p:cNvPicPr>
          <p:nvPr userDrawn="1"/>
        </p:nvPicPr>
        <p:blipFill>
          <a:blip r:embed="rId2"/>
          <a:stretch>
            <a:fillRect/>
          </a:stretch>
        </p:blipFill>
        <p:spPr>
          <a:xfrm rot="5400000">
            <a:off x="10203586" y="-919884"/>
            <a:ext cx="1407227" cy="2952778"/>
          </a:xfrm>
          <a:prstGeom prst="rect">
            <a:avLst/>
          </a:prstGeom>
        </p:spPr>
      </p:pic>
      <p:pic>
        <p:nvPicPr>
          <p:cNvPr id="53" name="Picture 52">
            <a:extLst>
              <a:ext uri="{FF2B5EF4-FFF2-40B4-BE49-F238E27FC236}">
                <a16:creationId xmlns:a16="http://schemas.microsoft.com/office/drawing/2014/main" id="{B8A114BB-C98B-4839-BEDC-96F622A6B3AD}"/>
              </a:ext>
            </a:extLst>
          </p:cNvPr>
          <p:cNvPicPr>
            <a:picLocks noChangeAspect="1"/>
          </p:cNvPicPr>
          <p:nvPr userDrawn="1"/>
        </p:nvPicPr>
        <p:blipFill>
          <a:blip r:embed="rId3"/>
          <a:stretch>
            <a:fillRect/>
          </a:stretch>
        </p:blipFill>
        <p:spPr>
          <a:xfrm>
            <a:off x="-339330" y="-326651"/>
            <a:ext cx="1225101" cy="1354557"/>
          </a:xfrm>
          <a:prstGeom prst="rect">
            <a:avLst/>
          </a:prstGeom>
        </p:spPr>
      </p:pic>
      <p:sp>
        <p:nvSpPr>
          <p:cNvPr id="11" name="Slide Number Placeholder 5">
            <a:extLst>
              <a:ext uri="{FF2B5EF4-FFF2-40B4-BE49-F238E27FC236}">
                <a16:creationId xmlns:a16="http://schemas.microsoft.com/office/drawing/2014/main" id="{AA59410B-2C80-410B-8918-444C4450917A}"/>
              </a:ext>
            </a:extLst>
          </p:cNvPr>
          <p:cNvSpPr txBox="1">
            <a:spLocks/>
          </p:cNvSpPr>
          <p:nvPr userDrawn="1"/>
        </p:nvSpPr>
        <p:spPr>
          <a:xfrm>
            <a:off x="0" y="168064"/>
            <a:ext cx="524691" cy="365125"/>
          </a:xfrm>
          <a:prstGeom prst="rect">
            <a:avLst/>
          </a:prstGeom>
        </p:spPr>
        <p:txBody>
          <a:bodyPr vert="horz" lIns="91440" tIns="45720" rIns="91440" bIns="45720" rtlCol="0" anchor="ctr"/>
          <a:lstStyle>
            <a:defPPr>
              <a:defRPr lang="en-US"/>
            </a:defPPr>
            <a:lvl1pPr marL="0" algn="ctr" defTabSz="457200" rtl="0" eaLnBrk="1" latinLnBrk="0" hangingPunct="1">
              <a:defRPr sz="1800" b="1" kern="1200">
                <a:solidFill>
                  <a:schemeClr val="tx1">
                    <a:tint val="75000"/>
                  </a:schemeClr>
                </a:solidFill>
                <a:latin typeface="Dubai" panose="020B0503030403030204" pitchFamily="34" charset="-78"/>
                <a:ea typeface="+mn-ea"/>
                <a:cs typeface="Dubai" panose="020B050303040303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5BAF7B-EBA2-44A2-AD86-B3F2124A99E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6" name="Picture 55">
            <a:extLst>
              <a:ext uri="{FF2B5EF4-FFF2-40B4-BE49-F238E27FC236}">
                <a16:creationId xmlns:a16="http://schemas.microsoft.com/office/drawing/2014/main" id="{329C8735-22CB-4B68-AB31-E718FAB40AD1}"/>
              </a:ext>
            </a:extLst>
          </p:cNvPr>
          <p:cNvPicPr>
            <a:picLocks noChangeAspect="1"/>
          </p:cNvPicPr>
          <p:nvPr userDrawn="1"/>
        </p:nvPicPr>
        <p:blipFill>
          <a:blip r:embed="rId2"/>
          <a:stretch>
            <a:fillRect/>
          </a:stretch>
        </p:blipFill>
        <p:spPr>
          <a:xfrm>
            <a:off x="-339330" y="-326651"/>
            <a:ext cx="1225101" cy="1354557"/>
          </a:xfrm>
          <a:prstGeom prst="rect">
            <a:avLst/>
          </a:prstGeom>
        </p:spPr>
      </p:pic>
      <p:pic>
        <p:nvPicPr>
          <p:cNvPr id="15" name="Picture 14">
            <a:extLst>
              <a:ext uri="{FF2B5EF4-FFF2-40B4-BE49-F238E27FC236}">
                <a16:creationId xmlns:a16="http://schemas.microsoft.com/office/drawing/2014/main" id="{C6D460A6-600E-4794-BA38-9D6D3D8CCE89}"/>
              </a:ext>
            </a:extLst>
          </p:cNvPr>
          <p:cNvPicPr>
            <a:picLocks noChangeAspect="1"/>
          </p:cNvPicPr>
          <p:nvPr userDrawn="1"/>
        </p:nvPicPr>
        <p:blipFill>
          <a:blip r:embed="rId3"/>
          <a:stretch>
            <a:fillRect/>
          </a:stretch>
        </p:blipFill>
        <p:spPr>
          <a:xfrm rot="16200000">
            <a:off x="432646" y="4873428"/>
            <a:ext cx="1405769" cy="2949718"/>
          </a:xfrm>
          <a:prstGeom prst="rect">
            <a:avLst/>
          </a:prstGeom>
        </p:spPr>
      </p:pic>
      <p:pic>
        <p:nvPicPr>
          <p:cNvPr id="16" name="Picture 15">
            <a:extLst>
              <a:ext uri="{FF2B5EF4-FFF2-40B4-BE49-F238E27FC236}">
                <a16:creationId xmlns:a16="http://schemas.microsoft.com/office/drawing/2014/main" id="{2175C59D-74A4-4CDC-B0B7-ABD8CE6B181C}"/>
              </a:ext>
            </a:extLst>
          </p:cNvPr>
          <p:cNvPicPr>
            <a:picLocks noChangeAspect="1"/>
          </p:cNvPicPr>
          <p:nvPr userDrawn="1"/>
        </p:nvPicPr>
        <p:blipFill>
          <a:blip r:embed="rId3"/>
          <a:stretch>
            <a:fillRect/>
          </a:stretch>
        </p:blipFill>
        <p:spPr>
          <a:xfrm rot="5400000">
            <a:off x="10468359" y="-940349"/>
            <a:ext cx="1293653" cy="2714465"/>
          </a:xfrm>
          <a:prstGeom prst="rect">
            <a:avLst/>
          </a:prstGeom>
        </p:spPr>
      </p:pic>
      <p:sp>
        <p:nvSpPr>
          <p:cNvPr id="14" name="Slide Number Placeholder 5">
            <a:extLst>
              <a:ext uri="{FF2B5EF4-FFF2-40B4-BE49-F238E27FC236}">
                <a16:creationId xmlns:a16="http://schemas.microsoft.com/office/drawing/2014/main" id="{661C4F5B-7C18-4228-A2EC-C1C255D4064D}"/>
              </a:ext>
            </a:extLst>
          </p:cNvPr>
          <p:cNvSpPr txBox="1">
            <a:spLocks/>
          </p:cNvSpPr>
          <p:nvPr userDrawn="1"/>
        </p:nvSpPr>
        <p:spPr>
          <a:xfrm>
            <a:off x="0" y="168064"/>
            <a:ext cx="524691" cy="365125"/>
          </a:xfrm>
          <a:prstGeom prst="rect">
            <a:avLst/>
          </a:prstGeom>
        </p:spPr>
        <p:txBody>
          <a:bodyPr vert="horz" lIns="91440" tIns="45720" rIns="91440" bIns="45720" rtlCol="0" anchor="ctr"/>
          <a:lstStyle>
            <a:defPPr>
              <a:defRPr lang="en-US"/>
            </a:defPPr>
            <a:lvl1pPr marL="0" algn="ctr" defTabSz="457200" rtl="0" eaLnBrk="1" latinLnBrk="0" hangingPunct="1">
              <a:defRPr sz="1800" b="1" kern="1200">
                <a:solidFill>
                  <a:schemeClr val="tx1">
                    <a:tint val="75000"/>
                  </a:schemeClr>
                </a:solidFill>
                <a:latin typeface="Dubai" panose="020B0503030403030204" pitchFamily="34" charset="-78"/>
                <a:ea typeface="+mn-ea"/>
                <a:cs typeface="Dubai" panose="020B050303040303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5BAF7B-EBA2-44A2-AD86-B3F2124A99E1}"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4" name="Picture 53">
            <a:extLst>
              <a:ext uri="{FF2B5EF4-FFF2-40B4-BE49-F238E27FC236}">
                <a16:creationId xmlns:a16="http://schemas.microsoft.com/office/drawing/2014/main" id="{06B24952-BB02-4A48-AFD2-92A507E9B427}"/>
              </a:ext>
            </a:extLst>
          </p:cNvPr>
          <p:cNvPicPr>
            <a:picLocks noChangeAspect="1"/>
          </p:cNvPicPr>
          <p:nvPr userDrawn="1"/>
        </p:nvPicPr>
        <p:blipFill>
          <a:blip r:embed="rId2"/>
          <a:stretch>
            <a:fillRect/>
          </a:stretch>
        </p:blipFill>
        <p:spPr>
          <a:xfrm rot="16200000">
            <a:off x="559181" y="4898341"/>
            <a:ext cx="1316349" cy="2762090"/>
          </a:xfrm>
          <a:prstGeom prst="rect">
            <a:avLst/>
          </a:prstGeom>
        </p:spPr>
      </p:pic>
      <p:pic>
        <p:nvPicPr>
          <p:cNvPr id="55" name="Picture 54">
            <a:extLst>
              <a:ext uri="{FF2B5EF4-FFF2-40B4-BE49-F238E27FC236}">
                <a16:creationId xmlns:a16="http://schemas.microsoft.com/office/drawing/2014/main" id="{13983B69-75C4-4A40-BFEA-A74BDF3C8A13}"/>
              </a:ext>
            </a:extLst>
          </p:cNvPr>
          <p:cNvPicPr>
            <a:picLocks noChangeAspect="1"/>
          </p:cNvPicPr>
          <p:nvPr userDrawn="1"/>
        </p:nvPicPr>
        <p:blipFill>
          <a:blip r:embed="rId2"/>
          <a:stretch>
            <a:fillRect/>
          </a:stretch>
        </p:blipFill>
        <p:spPr>
          <a:xfrm rot="5400000">
            <a:off x="9959440" y="-1508273"/>
            <a:ext cx="1649150" cy="3460404"/>
          </a:xfrm>
          <a:prstGeom prst="rect">
            <a:avLst/>
          </a:prstGeom>
        </p:spPr>
      </p:pic>
      <p:pic>
        <p:nvPicPr>
          <p:cNvPr id="56" name="Picture 55">
            <a:extLst>
              <a:ext uri="{FF2B5EF4-FFF2-40B4-BE49-F238E27FC236}">
                <a16:creationId xmlns:a16="http://schemas.microsoft.com/office/drawing/2014/main" id="{AF7C1026-036D-41EB-9BAC-31B9583EFC5B}"/>
              </a:ext>
            </a:extLst>
          </p:cNvPr>
          <p:cNvPicPr>
            <a:picLocks noChangeAspect="1"/>
          </p:cNvPicPr>
          <p:nvPr userDrawn="1"/>
        </p:nvPicPr>
        <p:blipFill>
          <a:blip r:embed="rId3"/>
          <a:stretch>
            <a:fillRect/>
          </a:stretch>
        </p:blipFill>
        <p:spPr>
          <a:xfrm>
            <a:off x="-339330" y="-326651"/>
            <a:ext cx="1225101" cy="1354557"/>
          </a:xfrm>
          <a:prstGeom prst="rect">
            <a:avLst/>
          </a:prstGeom>
        </p:spPr>
      </p:pic>
      <p:sp>
        <p:nvSpPr>
          <p:cNvPr id="14" name="Slide Number Placeholder 5">
            <a:extLst>
              <a:ext uri="{FF2B5EF4-FFF2-40B4-BE49-F238E27FC236}">
                <a16:creationId xmlns:a16="http://schemas.microsoft.com/office/drawing/2014/main" id="{8FBAFCFD-883F-4481-A18D-1DDA0727F6B1}"/>
              </a:ext>
            </a:extLst>
          </p:cNvPr>
          <p:cNvSpPr txBox="1">
            <a:spLocks/>
          </p:cNvSpPr>
          <p:nvPr userDrawn="1"/>
        </p:nvSpPr>
        <p:spPr>
          <a:xfrm>
            <a:off x="0" y="168064"/>
            <a:ext cx="524691" cy="365125"/>
          </a:xfrm>
          <a:prstGeom prst="rect">
            <a:avLst/>
          </a:prstGeom>
        </p:spPr>
        <p:txBody>
          <a:bodyPr vert="horz" lIns="91440" tIns="45720" rIns="91440" bIns="45720" rtlCol="0" anchor="ctr"/>
          <a:lstStyle>
            <a:defPPr>
              <a:defRPr lang="en-US"/>
            </a:defPPr>
            <a:lvl1pPr marL="0" algn="ctr" defTabSz="457200" rtl="0" eaLnBrk="1" latinLnBrk="0" hangingPunct="1">
              <a:defRPr sz="1800" b="1" kern="1200">
                <a:solidFill>
                  <a:schemeClr val="tx1">
                    <a:tint val="75000"/>
                  </a:schemeClr>
                </a:solidFill>
                <a:latin typeface="Dubai" panose="020B0503030403030204" pitchFamily="34" charset="-78"/>
                <a:ea typeface="+mn-ea"/>
                <a:cs typeface="Dubai" panose="020B050303040303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F5BAF7B-EBA2-44A2-AD86-B3F2124A99E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10/24/2020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1" kern="1200">
          <a:solidFill>
            <a:schemeClr val="tx1"/>
          </a:solidFill>
          <a:latin typeface="Dubai" panose="020B0503030403030204" pitchFamily="34" charset="-78"/>
          <a:ea typeface="+mj-ea"/>
          <a:cs typeface="Dubai" panose="020B0503030403030204" pitchFamily="34" charset="-7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ubai" panose="020B0503030403030204" pitchFamily="34" charset="-78"/>
          <a:ea typeface="+mn-ea"/>
          <a:cs typeface="Dubai" panose="020B0503030403030204" pitchFamily="34"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ubai" panose="020B0503030403030204" pitchFamily="34" charset="-78"/>
          <a:ea typeface="+mn-ea"/>
          <a:cs typeface="Dubai" panose="020B0503030403030204" pitchFamily="34"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ubai" panose="020B0503030403030204" pitchFamily="34" charset="-78"/>
          <a:ea typeface="+mn-ea"/>
          <a:cs typeface="Dubai" panose="020B0503030403030204" pitchFamily="34"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ubai" panose="020B0503030403030204" pitchFamily="34" charset="-78"/>
          <a:ea typeface="+mn-ea"/>
          <a:cs typeface="Dubai" panose="020B0503030403030204" pitchFamily="34"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ubai" panose="020B0503030403030204" pitchFamily="34" charset="-78"/>
          <a:ea typeface="+mn-ea"/>
          <a:cs typeface="Dubai" panose="020B0503030403030204"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33.png"/><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43.png"/><Relationship Id="rId5" Type="http://schemas.openxmlformats.org/officeDocument/2006/relationships/image" Target="../media/image35.png"/><Relationship Id="rId10" Type="http://schemas.openxmlformats.org/officeDocument/2006/relationships/image" Target="../media/image42.jpeg"/><Relationship Id="rId4" Type="http://schemas.openxmlformats.org/officeDocument/2006/relationships/image" Target="../media/image34.png"/><Relationship Id="rId9" Type="http://schemas.openxmlformats.org/officeDocument/2006/relationships/image" Target="../media/image28.png"/><Relationship Id="rId1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1.gif"/></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9.png"/><Relationship Id="rId5" Type="http://schemas.openxmlformats.org/officeDocument/2006/relationships/image" Target="../media/image68.gif"/><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76.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8.gif"/></Relationships>
</file>

<file path=ppt/slides/_rels/slide28.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gi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gif"/></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wmf"/><Relationship Id="rId5" Type="http://schemas.openxmlformats.org/officeDocument/2006/relationships/image" Target="../media/image26.jpe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347;p12">
            <a:extLst>
              <a:ext uri="{FF2B5EF4-FFF2-40B4-BE49-F238E27FC236}">
                <a16:creationId xmlns:a16="http://schemas.microsoft.com/office/drawing/2014/main" id="{C05A0A00-F5DB-44DB-8A18-DB610168A85D}"/>
              </a:ext>
            </a:extLst>
          </p:cNvPr>
          <p:cNvSpPr txBox="1">
            <a:spLocks/>
          </p:cNvSpPr>
          <p:nvPr/>
        </p:nvSpPr>
        <p:spPr>
          <a:xfrm>
            <a:off x="5878286" y="1219446"/>
            <a:ext cx="4949372" cy="7704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4572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1200" cap="none" spc="0" normalizeH="0" baseline="0" noProof="0" dirty="0" err="1">
                <a:ln>
                  <a:noFill/>
                </a:ln>
                <a:solidFill>
                  <a:srgbClr val="44546A"/>
                </a:solidFill>
                <a:effectLst/>
                <a:uLnTx/>
                <a:uFillTx/>
                <a:latin typeface="Dubai" panose="020B0503030403030204" pitchFamily="34" charset="-78"/>
                <a:cs typeface="Dubai" panose="020B0503030403030204" pitchFamily="34" charset="-78"/>
                <a:sym typeface="Arial"/>
              </a:rPr>
              <a:t>Pengamatan</a:t>
            </a:r>
            <a:r>
              <a:rPr kumimoji="0" lang="en-US" sz="2400" b="1" i="0" u="none" strike="noStrike" kern="1200" cap="none" spc="0" normalizeH="0" baseline="0" noProof="0" dirty="0">
                <a:ln>
                  <a:noFill/>
                </a:ln>
                <a:solidFill>
                  <a:srgbClr val="44546A"/>
                </a:solidFill>
                <a:effectLst/>
                <a:uLnTx/>
                <a:uFillTx/>
                <a:latin typeface="Dubai" panose="020B0503030403030204" pitchFamily="34" charset="-78"/>
                <a:cs typeface="Dubai" panose="020B0503030403030204" pitchFamily="34" charset="-78"/>
                <a:sym typeface="Arial"/>
              </a:rPr>
              <a:t> Virtual </a:t>
            </a:r>
            <a:r>
              <a:rPr kumimoji="0" lang="en-US" sz="2400" b="1" i="0" u="none" strike="noStrike" kern="1200" cap="none" spc="0" normalizeH="0" baseline="0" noProof="0" dirty="0" err="1">
                <a:ln>
                  <a:noFill/>
                </a:ln>
                <a:solidFill>
                  <a:srgbClr val="44546A"/>
                </a:solidFill>
                <a:effectLst/>
                <a:uLnTx/>
                <a:uFillTx/>
                <a:latin typeface="Dubai" panose="020B0503030403030204" pitchFamily="34" charset="-78"/>
                <a:cs typeface="Dubai" panose="020B0503030403030204" pitchFamily="34" charset="-78"/>
                <a:sym typeface="Arial"/>
              </a:rPr>
              <a:t>Langit</a:t>
            </a:r>
            <a:r>
              <a:rPr kumimoji="0" lang="en-US" sz="2400" b="1" i="0" u="none" strike="noStrike" kern="1200" cap="none" spc="0" normalizeH="0" baseline="0" noProof="0" dirty="0">
                <a:ln>
                  <a:noFill/>
                </a:ln>
                <a:solidFill>
                  <a:srgbClr val="44546A"/>
                </a:solidFill>
                <a:effectLst/>
                <a:uLnTx/>
                <a:uFillTx/>
                <a:latin typeface="Dubai" panose="020B0503030403030204" pitchFamily="34" charset="-78"/>
                <a:cs typeface="Dubai" panose="020B0503030403030204" pitchFamily="34" charset="-78"/>
                <a:sym typeface="Arial"/>
              </a:rPr>
              <a:t> Malam</a:t>
            </a:r>
            <a:br>
              <a:rPr kumimoji="0" lang="en-US" sz="2800" b="1" i="0" u="none" strike="noStrike" kern="1200" cap="none" spc="0" normalizeH="0" baseline="0" noProof="0" dirty="0">
                <a:ln>
                  <a:noFill/>
                </a:ln>
                <a:solidFill>
                  <a:srgbClr val="44546A"/>
                </a:solidFill>
                <a:effectLst/>
                <a:uLnTx/>
                <a:uFillTx/>
                <a:latin typeface="Dubai" panose="020B0503030403030204" pitchFamily="34" charset="-78"/>
                <a:cs typeface="Dubai" panose="020B0503030403030204" pitchFamily="34" charset="-78"/>
                <a:sym typeface="Arial"/>
              </a:rPr>
            </a:br>
            <a:r>
              <a:rPr kumimoji="0" lang="en-US" sz="2400" b="1" i="0" u="none" strike="noStrike" kern="1200" cap="none" spc="0" normalizeH="0" baseline="0" noProof="0" dirty="0" err="1">
                <a:ln>
                  <a:noFill/>
                </a:ln>
                <a:solidFill>
                  <a:srgbClr val="44546A"/>
                </a:solidFill>
                <a:effectLst/>
                <a:uLnTx/>
                <a:uFillTx/>
                <a:latin typeface="Dubai" panose="020B0503030403030204" pitchFamily="34" charset="-78"/>
                <a:cs typeface="Dubai" panose="020B0503030403030204" pitchFamily="34" charset="-78"/>
                <a:sym typeface="Arial"/>
              </a:rPr>
              <a:t>Observatorium</a:t>
            </a:r>
            <a:r>
              <a:rPr kumimoji="0" lang="en-US" sz="2400" b="1" i="0" u="none" strike="noStrike" kern="1200" cap="none" spc="0" normalizeH="0" baseline="0" noProof="0" dirty="0">
                <a:ln>
                  <a:noFill/>
                </a:ln>
                <a:solidFill>
                  <a:srgbClr val="44546A"/>
                </a:solidFill>
                <a:effectLst/>
                <a:uLnTx/>
                <a:uFillTx/>
                <a:latin typeface="Dubai" panose="020B0503030403030204" pitchFamily="34" charset="-78"/>
                <a:cs typeface="Dubai" panose="020B0503030403030204" pitchFamily="34" charset="-78"/>
                <a:sym typeface="Arial"/>
              </a:rPr>
              <a:t> </a:t>
            </a:r>
            <a:r>
              <a:rPr kumimoji="0" lang="en-US" sz="2400" b="1" i="0" u="none" strike="noStrike" kern="1200" cap="none" spc="0" normalizeH="0" baseline="0" noProof="0" dirty="0" err="1">
                <a:ln>
                  <a:noFill/>
                </a:ln>
                <a:solidFill>
                  <a:srgbClr val="44546A"/>
                </a:solidFill>
                <a:effectLst/>
                <a:uLnTx/>
                <a:uFillTx/>
                <a:latin typeface="Dubai" panose="020B0503030403030204" pitchFamily="34" charset="-78"/>
                <a:cs typeface="Dubai" panose="020B0503030403030204" pitchFamily="34" charset="-78"/>
                <a:sym typeface="Arial"/>
              </a:rPr>
              <a:t>Bosscha</a:t>
            </a:r>
            <a:endParaRPr kumimoji="0" lang="en-US" sz="2800" b="0" i="0" u="none" strike="noStrike" kern="1200" cap="none" spc="0" normalizeH="0" baseline="0" noProof="0" dirty="0">
              <a:ln>
                <a:noFill/>
              </a:ln>
              <a:solidFill>
                <a:srgbClr val="44546A"/>
              </a:solidFill>
              <a:effectLst/>
              <a:uLnTx/>
              <a:uFillTx/>
              <a:latin typeface="Dubai" panose="020B0503030403030204" pitchFamily="34" charset="-78"/>
              <a:cs typeface="Dubai" panose="020B0503030403030204" pitchFamily="34" charset="-78"/>
              <a:sym typeface="Arial"/>
            </a:endParaRPr>
          </a:p>
        </p:txBody>
      </p:sp>
      <p:sp>
        <p:nvSpPr>
          <p:cNvPr id="14" name="Google Shape;348;p12">
            <a:extLst>
              <a:ext uri="{FF2B5EF4-FFF2-40B4-BE49-F238E27FC236}">
                <a16:creationId xmlns:a16="http://schemas.microsoft.com/office/drawing/2014/main" id="{23EE1B0C-8BB1-44C6-BFC6-6E56D012B2B5}"/>
              </a:ext>
            </a:extLst>
          </p:cNvPr>
          <p:cNvSpPr txBox="1">
            <a:spLocks/>
          </p:cNvSpPr>
          <p:nvPr/>
        </p:nvSpPr>
        <p:spPr>
          <a:xfrm>
            <a:off x="4376057" y="3168370"/>
            <a:ext cx="7053943" cy="7704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C39F"/>
              </a:buClr>
              <a:buSzPts val="1800"/>
              <a:buFont typeface="Anton"/>
              <a:buNone/>
              <a:defRPr sz="1800" b="0" i="0" u="none" strike="noStrike" cap="none">
                <a:solidFill>
                  <a:srgbClr val="FFFFFF"/>
                </a:solidFill>
                <a:latin typeface="Anton"/>
                <a:ea typeface="Anton"/>
                <a:cs typeface="Anton"/>
                <a:sym typeface="Anton"/>
              </a:defRPr>
            </a:lvl1pPr>
            <a:lvl2pPr marR="0" lvl="1"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2pPr>
            <a:lvl3pPr marR="0" lvl="2"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3pPr>
            <a:lvl4pPr marR="0" lvl="3"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4pPr>
            <a:lvl5pPr marR="0" lvl="4"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5pPr>
            <a:lvl6pPr marR="0" lvl="5"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6pPr>
            <a:lvl7pPr marR="0" lvl="6"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7pPr>
            <a:lvl8pPr marR="0" lvl="7"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8pPr>
            <a:lvl9pPr marR="0" lvl="8"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9pPr>
          </a:lstStyle>
          <a:p>
            <a:pPr marL="0" marR="0" lvl="0" indent="0" algn="ctr" defTabSz="457200" rtl="0" eaLnBrk="1" fontAlgn="auto" latinLnBrk="0" hangingPunct="1">
              <a:lnSpc>
                <a:spcPct val="80000"/>
              </a:lnSpc>
              <a:spcBef>
                <a:spcPts val="0"/>
              </a:spcBef>
              <a:spcAft>
                <a:spcPts val="0"/>
              </a:spcAft>
              <a:buClr>
                <a:srgbClr val="FFC39F"/>
              </a:buClr>
              <a:buSzPts val="1800"/>
              <a:buFont typeface="Anton"/>
              <a:buNone/>
              <a:tabLst/>
              <a:defRPr/>
            </a:pPr>
            <a:r>
              <a:rPr lang="en-US" sz="3400" b="1" dirty="0">
                <a:solidFill>
                  <a:srgbClr val="000000"/>
                </a:solidFill>
                <a:latin typeface="Dubai" panose="020B0503030403030204" pitchFamily="34" charset="-78"/>
                <a:cs typeface="Dubai" panose="020B0503030403030204" pitchFamily="34" charset="-78"/>
              </a:rPr>
              <a:t>Seri XII:   </a:t>
            </a:r>
            <a:r>
              <a:rPr lang="en-US" sz="3400" b="1" dirty="0" err="1">
                <a:solidFill>
                  <a:srgbClr val="000000"/>
                </a:solidFill>
                <a:latin typeface="Dubai" panose="020B0503030403030204" pitchFamily="34" charset="-78"/>
                <a:cs typeface="Dubai" panose="020B0503030403030204" pitchFamily="34" charset="-78"/>
              </a:rPr>
              <a:t>Observasi</a:t>
            </a:r>
            <a:r>
              <a:rPr lang="en-US" sz="3400" b="1" dirty="0">
                <a:solidFill>
                  <a:srgbClr val="000000"/>
                </a:solidFill>
                <a:latin typeface="Dubai" panose="020B0503030403030204" pitchFamily="34" charset="-78"/>
                <a:cs typeface="Dubai" panose="020B0503030403030204" pitchFamily="34" charset="-78"/>
              </a:rPr>
              <a:t> Planet </a:t>
            </a:r>
            <a:endParaRPr kumimoji="0" lang="en-US" sz="3400" b="0" i="0" u="none" strike="noStrike" kern="1200" cap="none" spc="0" normalizeH="0" baseline="0" noProof="0" dirty="0">
              <a:ln>
                <a:noFill/>
              </a:ln>
              <a:solidFill>
                <a:srgbClr val="000000"/>
              </a:solidFill>
              <a:effectLst/>
              <a:uLnTx/>
              <a:uFillTx/>
              <a:latin typeface="Dubai" panose="020B0503030403030204" pitchFamily="34" charset="-78"/>
              <a:cs typeface="Dubai" panose="020B0503030403030204" pitchFamily="34" charset="-78"/>
              <a:sym typeface="Anton"/>
            </a:endParaRPr>
          </a:p>
        </p:txBody>
      </p:sp>
      <p:sp>
        <p:nvSpPr>
          <p:cNvPr id="15" name="Rounded Rectangle 27">
            <a:extLst>
              <a:ext uri="{FF2B5EF4-FFF2-40B4-BE49-F238E27FC236}">
                <a16:creationId xmlns:a16="http://schemas.microsoft.com/office/drawing/2014/main" id="{B309F215-15D2-49E8-8D3C-D9CAEACDBF6E}"/>
              </a:ext>
            </a:extLst>
          </p:cNvPr>
          <p:cNvSpPr/>
          <p:nvPr/>
        </p:nvSpPr>
        <p:spPr>
          <a:xfrm>
            <a:off x="4996543" y="4257128"/>
            <a:ext cx="6114832" cy="766640"/>
          </a:xfrm>
          <a:prstGeom prst="roundRect">
            <a:avLst/>
          </a:prstGeom>
          <a:solidFill>
            <a:srgbClr val="333A3E"/>
          </a:solidFill>
          <a:ln>
            <a:noFill/>
          </a:ln>
          <a:effectLst>
            <a:outerShdw blurRad="50800" dist="38100" dir="5400000" algn="t" rotWithShape="0">
              <a:prstClr val="black">
                <a:alpha val="40000"/>
              </a:prstClr>
            </a:outerShdw>
          </a:effectLst>
        </p:spPr>
        <p:style>
          <a:lnRef idx="2">
            <a:schemeClr val="accent2">
              <a:shade val="50000"/>
            </a:schemeClr>
          </a:lnRef>
          <a:fillRef idx="1001">
            <a:schemeClr val="l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
                <a:prstClr val="white"/>
              </a:buClr>
              <a:buSzPts val="2800"/>
              <a:buFontTx/>
              <a:buNone/>
              <a:tabLst/>
              <a:defRPr/>
            </a:pPr>
            <a:r>
              <a:rPr kumimoji="0" lang="en-US" sz="2800" b="0" i="0" u="none" strike="noStrike" kern="1200" cap="none" spc="0" normalizeH="0" baseline="0" noProof="0" dirty="0">
                <a:ln>
                  <a:noFill/>
                </a:ln>
                <a:solidFill>
                  <a:srgbClr val="FFFFFF"/>
                </a:solidFill>
                <a:effectLst/>
                <a:uLnTx/>
                <a:uFillTx/>
                <a:latin typeface="Dubai" panose="020B0503030403030204" pitchFamily="34" charset="-78"/>
                <a:ea typeface="+mn-ea"/>
                <a:cs typeface="Dubai" panose="020B0503030403030204" pitchFamily="34" charset="-78"/>
              </a:rPr>
              <a:t>Dari Masa </a:t>
            </a:r>
            <a:r>
              <a:rPr kumimoji="0" lang="en-US" sz="2800" b="0" i="0" u="none" strike="noStrike" kern="1200" cap="none" spc="0" normalizeH="0" baseline="0" noProof="0" dirty="0" err="1">
                <a:ln>
                  <a:noFill/>
                </a:ln>
                <a:solidFill>
                  <a:srgbClr val="FFFFFF"/>
                </a:solidFill>
                <a:effectLst/>
                <a:uLnTx/>
                <a:uFillTx/>
                <a:latin typeface="Dubai" panose="020B0503030403030204" pitchFamily="34" charset="-78"/>
                <a:ea typeface="+mn-ea"/>
                <a:cs typeface="Dubai" panose="020B0503030403030204" pitchFamily="34" charset="-78"/>
              </a:rPr>
              <a:t>ke</a:t>
            </a:r>
            <a:r>
              <a:rPr kumimoji="0" lang="en-US" sz="2800" b="0" i="0" u="none" strike="noStrike" kern="1200" cap="none" spc="0" normalizeH="0" baseline="0" noProof="0" dirty="0">
                <a:ln>
                  <a:noFill/>
                </a:ln>
                <a:solidFill>
                  <a:srgbClr val="FFFFFF"/>
                </a:solidFill>
                <a:effectLst/>
                <a:uLnTx/>
                <a:uFillTx/>
                <a:latin typeface="Dubai" panose="020B0503030403030204" pitchFamily="34" charset="-78"/>
                <a:ea typeface="+mn-ea"/>
                <a:cs typeface="Dubai" panose="020B0503030403030204" pitchFamily="34" charset="-78"/>
              </a:rPr>
              <a:t> Masa</a:t>
            </a:r>
          </a:p>
        </p:txBody>
      </p:sp>
      <p:sp>
        <p:nvSpPr>
          <p:cNvPr id="2" name="TextBox 1">
            <a:extLst>
              <a:ext uri="{FF2B5EF4-FFF2-40B4-BE49-F238E27FC236}">
                <a16:creationId xmlns:a16="http://schemas.microsoft.com/office/drawing/2014/main" id="{463B12E9-4067-4CE7-9666-8F458D77BF0A}"/>
              </a:ext>
            </a:extLst>
          </p:cNvPr>
          <p:cNvSpPr txBox="1"/>
          <p:nvPr/>
        </p:nvSpPr>
        <p:spPr>
          <a:xfrm>
            <a:off x="1742598" y="4484219"/>
            <a:ext cx="2088777" cy="523220"/>
          </a:xfrm>
          <a:prstGeom prst="rect">
            <a:avLst/>
          </a:prstGeom>
          <a:noFill/>
        </p:spPr>
        <p:txBody>
          <a:bodyPr wrap="none" rtlCol="0">
            <a:spAutoFit/>
          </a:bodyPr>
          <a:lstStyle/>
          <a:p>
            <a:r>
              <a:rPr lang="en-US" sz="2800" i="1" dirty="0"/>
              <a:t>Evan I. Akbar</a:t>
            </a:r>
          </a:p>
        </p:txBody>
      </p:sp>
      <p:sp>
        <p:nvSpPr>
          <p:cNvPr id="6" name="TextBox 5">
            <a:extLst>
              <a:ext uri="{FF2B5EF4-FFF2-40B4-BE49-F238E27FC236}">
                <a16:creationId xmlns:a16="http://schemas.microsoft.com/office/drawing/2014/main" id="{518427F1-98A9-437B-A617-53981C8B9BFB}"/>
              </a:ext>
            </a:extLst>
          </p:cNvPr>
          <p:cNvSpPr txBox="1"/>
          <p:nvPr/>
        </p:nvSpPr>
        <p:spPr>
          <a:xfrm>
            <a:off x="890313" y="5276903"/>
            <a:ext cx="2941062" cy="646331"/>
          </a:xfrm>
          <a:prstGeom prst="rect">
            <a:avLst/>
          </a:prstGeom>
          <a:noFill/>
        </p:spPr>
        <p:txBody>
          <a:bodyPr wrap="none" rtlCol="0">
            <a:spAutoFit/>
          </a:bodyPr>
          <a:lstStyle/>
          <a:p>
            <a:pPr algn="r"/>
            <a:r>
              <a:rPr lang="en-US" dirty="0"/>
              <a:t>KK </a:t>
            </a:r>
            <a:r>
              <a:rPr lang="en-US" dirty="0" err="1"/>
              <a:t>Astronomi</a:t>
            </a:r>
            <a:r>
              <a:rPr lang="en-US" dirty="0"/>
              <a:t> - </a:t>
            </a:r>
            <a:r>
              <a:rPr lang="en-US" dirty="0" err="1"/>
              <a:t>fisika</a:t>
            </a:r>
            <a:r>
              <a:rPr lang="en-US" dirty="0"/>
              <a:t> </a:t>
            </a:r>
            <a:r>
              <a:rPr lang="en-US" dirty="0" err="1"/>
              <a:t>bintang</a:t>
            </a:r>
            <a:endParaRPr lang="en-US" dirty="0"/>
          </a:p>
          <a:p>
            <a:pPr algn="r"/>
            <a:r>
              <a:rPr lang="en-US" dirty="0"/>
              <a:t>&amp; </a:t>
            </a:r>
            <a:r>
              <a:rPr lang="en-US" dirty="0" err="1"/>
              <a:t>Observatorium</a:t>
            </a:r>
            <a:r>
              <a:rPr lang="en-US" dirty="0"/>
              <a:t> </a:t>
            </a:r>
            <a:r>
              <a:rPr lang="en-US" dirty="0" err="1"/>
              <a:t>Bosscha</a:t>
            </a:r>
            <a:endParaRPr lang="en-US" dirty="0"/>
          </a:p>
        </p:txBody>
      </p:sp>
      <p:sp>
        <p:nvSpPr>
          <p:cNvPr id="7" name="TextBox 6">
            <a:extLst>
              <a:ext uri="{FF2B5EF4-FFF2-40B4-BE49-F238E27FC236}">
                <a16:creationId xmlns:a16="http://schemas.microsoft.com/office/drawing/2014/main" id="{155FAF70-5F54-4E45-BAA2-D7A47260347E}"/>
              </a:ext>
            </a:extLst>
          </p:cNvPr>
          <p:cNvSpPr txBox="1"/>
          <p:nvPr/>
        </p:nvSpPr>
        <p:spPr>
          <a:xfrm>
            <a:off x="7177348" y="5638554"/>
            <a:ext cx="1451359" cy="400110"/>
          </a:xfrm>
          <a:prstGeom prst="rect">
            <a:avLst/>
          </a:prstGeom>
          <a:noFill/>
        </p:spPr>
        <p:txBody>
          <a:bodyPr wrap="none" rtlCol="0">
            <a:spAutoFit/>
          </a:bodyPr>
          <a:lstStyle/>
          <a:p>
            <a:pPr algn="r"/>
            <a:r>
              <a:rPr lang="en-US" sz="2000" i="1" dirty="0">
                <a:solidFill>
                  <a:srgbClr val="44546A"/>
                </a:solidFill>
              </a:rPr>
              <a:t>24 </a:t>
            </a:r>
            <a:r>
              <a:rPr lang="en-US" sz="2000" i="1" dirty="0" err="1">
                <a:solidFill>
                  <a:srgbClr val="44546A"/>
                </a:solidFill>
              </a:rPr>
              <a:t>Okt</a:t>
            </a:r>
            <a:r>
              <a:rPr lang="en-US" sz="2000" i="1" dirty="0">
                <a:solidFill>
                  <a:srgbClr val="44546A"/>
                </a:solidFill>
              </a:rPr>
              <a:t> 2020</a:t>
            </a:r>
          </a:p>
        </p:txBody>
      </p:sp>
    </p:spTree>
    <p:extLst>
      <p:ext uri="{BB962C8B-B14F-4D97-AF65-F5344CB8AC3E}">
        <p14:creationId xmlns:p14="http://schemas.microsoft.com/office/powerpoint/2010/main" val="84298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8C4E3-FF6C-46F9-A15C-CC1FE0429242}"/>
              </a:ext>
            </a:extLst>
          </p:cNvPr>
          <p:cNvPicPr>
            <a:picLocks noChangeAspect="1"/>
          </p:cNvPicPr>
          <p:nvPr/>
        </p:nvPicPr>
        <p:blipFill>
          <a:blip r:embed="rId3"/>
          <a:stretch>
            <a:fillRect/>
          </a:stretch>
        </p:blipFill>
        <p:spPr>
          <a:xfrm>
            <a:off x="3769999" y="2870348"/>
            <a:ext cx="7976755" cy="3619589"/>
          </a:xfrm>
          <a:prstGeom prst="rect">
            <a:avLst/>
          </a:prstGeom>
        </p:spPr>
      </p:pic>
      <p:sp>
        <p:nvSpPr>
          <p:cNvPr id="18443" name="Text Box 11">
            <a:extLst>
              <a:ext uri="{FF2B5EF4-FFF2-40B4-BE49-F238E27FC236}">
                <a16:creationId xmlns:a16="http://schemas.microsoft.com/office/drawing/2014/main" id="{68E44415-AF6E-4A7C-B8C1-D1AF65FC0782}"/>
              </a:ext>
            </a:extLst>
          </p:cNvPr>
          <p:cNvSpPr txBox="1">
            <a:spLocks noChangeArrowheads="1"/>
          </p:cNvSpPr>
          <p:nvPr/>
        </p:nvSpPr>
        <p:spPr bwMode="auto">
          <a:xfrm>
            <a:off x="1300595" y="309132"/>
            <a:ext cx="79767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800" b="1" dirty="0" err="1">
                <a:effectLst>
                  <a:outerShdw blurRad="38100" dist="38100" dir="2700000" algn="tl">
                    <a:srgbClr val="C0C0C0"/>
                  </a:outerShdw>
                </a:effectLst>
                <a:latin typeface="Comic Sans MS" panose="030F0702030302020204" pitchFamily="66" charset="0"/>
              </a:rPr>
              <a:t>Pengamatan</a:t>
            </a:r>
            <a:r>
              <a:rPr lang="en-US" altLang="en-US" sz="2800" b="1" dirty="0">
                <a:effectLst>
                  <a:outerShdw blurRad="38100" dist="38100" dir="2700000" algn="tl">
                    <a:srgbClr val="C0C0C0"/>
                  </a:outerShdw>
                </a:effectLst>
                <a:latin typeface="Comic Sans MS" panose="030F0702030302020204" pitchFamily="66" charset="0"/>
              </a:rPr>
              <a:t> Planet: Saturnus</a:t>
            </a:r>
          </a:p>
        </p:txBody>
      </p:sp>
      <p:sp>
        <p:nvSpPr>
          <p:cNvPr id="6" name="TextBox 5">
            <a:extLst>
              <a:ext uri="{FF2B5EF4-FFF2-40B4-BE49-F238E27FC236}">
                <a16:creationId xmlns:a16="http://schemas.microsoft.com/office/drawing/2014/main" id="{9494AE33-B9BC-4E63-B1B4-E656A9C8BDB4}"/>
              </a:ext>
            </a:extLst>
          </p:cNvPr>
          <p:cNvSpPr txBox="1"/>
          <p:nvPr/>
        </p:nvSpPr>
        <p:spPr>
          <a:xfrm>
            <a:off x="8422002" y="6348813"/>
            <a:ext cx="3662734" cy="400110"/>
          </a:xfrm>
          <a:prstGeom prst="rect">
            <a:avLst/>
          </a:prstGeom>
          <a:noFill/>
        </p:spPr>
        <p:txBody>
          <a:bodyPr wrap="none" rtlCol="0">
            <a:spAutoFit/>
          </a:bodyPr>
          <a:lstStyle/>
          <a:p>
            <a:r>
              <a:rPr lang="en-US" sz="2000" dirty="0"/>
              <a:t>Huygens: </a:t>
            </a:r>
            <a:r>
              <a:rPr lang="en-US" i="1" dirty="0" err="1"/>
              <a:t>Systema</a:t>
            </a:r>
            <a:r>
              <a:rPr lang="en-US" i="1" dirty="0"/>
              <a:t> </a:t>
            </a:r>
            <a:r>
              <a:rPr lang="en-US" i="1" dirty="0" err="1"/>
              <a:t>Saturnium</a:t>
            </a:r>
            <a:r>
              <a:rPr lang="en-US" i="1" dirty="0"/>
              <a:t> (1659)</a:t>
            </a:r>
            <a:endParaRPr lang="en-US" sz="2000" dirty="0"/>
          </a:p>
        </p:txBody>
      </p:sp>
      <p:sp>
        <p:nvSpPr>
          <p:cNvPr id="7" name="Rectangle 6">
            <a:extLst>
              <a:ext uri="{FF2B5EF4-FFF2-40B4-BE49-F238E27FC236}">
                <a16:creationId xmlns:a16="http://schemas.microsoft.com/office/drawing/2014/main" id="{644B5138-F80E-4E71-8FA3-147324FD1DA8}"/>
              </a:ext>
            </a:extLst>
          </p:cNvPr>
          <p:cNvSpPr/>
          <p:nvPr/>
        </p:nvSpPr>
        <p:spPr>
          <a:xfrm>
            <a:off x="4576281" y="1280429"/>
            <a:ext cx="3754227" cy="923330"/>
          </a:xfrm>
          <a:prstGeom prst="rect">
            <a:avLst/>
          </a:prstGeom>
        </p:spPr>
        <p:txBody>
          <a:bodyPr wrap="square">
            <a:spAutoFit/>
          </a:bodyPr>
          <a:lstStyle/>
          <a:p>
            <a:pPr algn="r"/>
            <a:r>
              <a:rPr lang="en-US" dirty="0"/>
              <a:t>Christiaan Huygens </a:t>
            </a:r>
            <a:br>
              <a:rPr lang="en-US" dirty="0"/>
            </a:br>
            <a:r>
              <a:rPr lang="en-US" dirty="0" err="1"/>
              <a:t>menggambarkan</a:t>
            </a:r>
            <a:r>
              <a:rPr lang="en-US" dirty="0"/>
              <a:t> </a:t>
            </a:r>
            <a:r>
              <a:rPr lang="en-US" dirty="0" err="1"/>
              <a:t>cincin</a:t>
            </a:r>
            <a:r>
              <a:rPr lang="en-US" dirty="0"/>
              <a:t> Saturnus (1659)</a:t>
            </a:r>
            <a:endParaRPr lang="en-US" dirty="0">
              <a:solidFill>
                <a:schemeClr val="bg1"/>
              </a:solidFill>
            </a:endParaRPr>
          </a:p>
        </p:txBody>
      </p:sp>
      <p:pic>
        <p:nvPicPr>
          <p:cNvPr id="8" name="Picture 7">
            <a:extLst>
              <a:ext uri="{FF2B5EF4-FFF2-40B4-BE49-F238E27FC236}">
                <a16:creationId xmlns:a16="http://schemas.microsoft.com/office/drawing/2014/main" id="{F5474EA5-85AB-4143-A0AC-A45BE9F13845}"/>
              </a:ext>
            </a:extLst>
          </p:cNvPr>
          <p:cNvPicPr>
            <a:picLocks noChangeAspect="1"/>
          </p:cNvPicPr>
          <p:nvPr/>
        </p:nvPicPr>
        <p:blipFill>
          <a:blip r:embed="rId4"/>
          <a:stretch>
            <a:fillRect/>
          </a:stretch>
        </p:blipFill>
        <p:spPr>
          <a:xfrm>
            <a:off x="8346280" y="1354542"/>
            <a:ext cx="3754227" cy="1504793"/>
          </a:xfrm>
          <a:prstGeom prst="rect">
            <a:avLst/>
          </a:prstGeom>
        </p:spPr>
      </p:pic>
      <p:sp>
        <p:nvSpPr>
          <p:cNvPr id="11" name="TextBox 10">
            <a:extLst>
              <a:ext uri="{FF2B5EF4-FFF2-40B4-BE49-F238E27FC236}">
                <a16:creationId xmlns:a16="http://schemas.microsoft.com/office/drawing/2014/main" id="{21573142-6143-485C-B620-D3F1C4B85C6D}"/>
              </a:ext>
            </a:extLst>
          </p:cNvPr>
          <p:cNvSpPr txBox="1"/>
          <p:nvPr/>
        </p:nvSpPr>
        <p:spPr>
          <a:xfrm>
            <a:off x="89199" y="1292983"/>
            <a:ext cx="3683937" cy="1631216"/>
          </a:xfrm>
          <a:prstGeom prst="rect">
            <a:avLst/>
          </a:prstGeom>
          <a:noFill/>
        </p:spPr>
        <p:txBody>
          <a:bodyPr wrap="square" rtlCol="0">
            <a:spAutoFit/>
          </a:bodyPr>
          <a:lstStyle/>
          <a:p>
            <a:r>
              <a:rPr lang="en-US" sz="2000" b="1" dirty="0"/>
              <a:t>30 </a:t>
            </a:r>
            <a:r>
              <a:rPr lang="en-US" sz="2000" b="1" dirty="0" err="1"/>
              <a:t>Juli</a:t>
            </a:r>
            <a:r>
              <a:rPr lang="en-US" sz="2000" b="1" dirty="0"/>
              <a:t> 1610</a:t>
            </a:r>
            <a:r>
              <a:rPr lang="en-US" sz="2000" dirty="0"/>
              <a:t>: </a:t>
            </a:r>
            <a:br>
              <a:rPr lang="en-US" sz="2000" dirty="0"/>
            </a:br>
            <a:r>
              <a:rPr lang="en-US" sz="2000" dirty="0"/>
              <a:t>“… the star of Saturn is not </a:t>
            </a:r>
            <a:br>
              <a:rPr lang="en-US" sz="2000" dirty="0"/>
            </a:br>
            <a:r>
              <a:rPr lang="en-US" sz="2000" dirty="0"/>
              <a:t>a single star, but is a composite of three … and they are situated in this form: </a:t>
            </a:r>
            <a:r>
              <a:rPr lang="en-US" sz="2000" dirty="0" err="1"/>
              <a:t>oOo</a:t>
            </a:r>
            <a:r>
              <a:rPr lang="en-US" sz="2000" dirty="0"/>
              <a:t> “</a:t>
            </a:r>
            <a:endParaRPr lang="en-US" sz="2000" dirty="0">
              <a:latin typeface="Comic Sans MS" panose="030F0702030302020204" pitchFamily="66" charset="0"/>
            </a:endParaRPr>
          </a:p>
        </p:txBody>
      </p:sp>
      <p:cxnSp>
        <p:nvCxnSpPr>
          <p:cNvPr id="13" name="Straight Connector 12">
            <a:extLst>
              <a:ext uri="{FF2B5EF4-FFF2-40B4-BE49-F238E27FC236}">
                <a16:creationId xmlns:a16="http://schemas.microsoft.com/office/drawing/2014/main" id="{83B18324-E2B9-40FC-A24B-076FDCDD2B9E}"/>
              </a:ext>
            </a:extLst>
          </p:cNvPr>
          <p:cNvCxnSpPr/>
          <p:nvPr/>
        </p:nvCxnSpPr>
        <p:spPr>
          <a:xfrm>
            <a:off x="8383902" y="4348530"/>
            <a:ext cx="379098" cy="73412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F8AEA-198A-47F7-8249-E6175C5EB14B}"/>
              </a:ext>
            </a:extLst>
          </p:cNvPr>
          <p:cNvCxnSpPr/>
          <p:nvPr/>
        </p:nvCxnSpPr>
        <p:spPr>
          <a:xfrm>
            <a:off x="8842012" y="3662608"/>
            <a:ext cx="379098" cy="73412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54CB747-E03D-45B9-AC6C-ADC040ED2BB3}"/>
              </a:ext>
            </a:extLst>
          </p:cNvPr>
          <p:cNvGrpSpPr/>
          <p:nvPr/>
        </p:nvGrpSpPr>
        <p:grpSpPr>
          <a:xfrm>
            <a:off x="89199" y="3183185"/>
            <a:ext cx="3141048" cy="3654413"/>
            <a:chOff x="89199" y="2859335"/>
            <a:chExt cx="3141048" cy="3654413"/>
          </a:xfrm>
        </p:grpSpPr>
        <p:grpSp>
          <p:nvGrpSpPr>
            <p:cNvPr id="10" name="Group 9">
              <a:extLst>
                <a:ext uri="{FF2B5EF4-FFF2-40B4-BE49-F238E27FC236}">
                  <a16:creationId xmlns:a16="http://schemas.microsoft.com/office/drawing/2014/main" id="{DAA0012B-0DA7-4368-975C-C9AF2A126609}"/>
                </a:ext>
              </a:extLst>
            </p:cNvPr>
            <p:cNvGrpSpPr/>
            <p:nvPr/>
          </p:nvGrpSpPr>
          <p:grpSpPr>
            <a:xfrm>
              <a:off x="139923" y="2859335"/>
              <a:ext cx="3090324" cy="3654413"/>
              <a:chOff x="242768" y="3717185"/>
              <a:chExt cx="3090324" cy="3654413"/>
            </a:xfrm>
          </p:grpSpPr>
          <p:sp>
            <p:nvSpPr>
              <p:cNvPr id="4" name="TextBox 3">
                <a:extLst>
                  <a:ext uri="{FF2B5EF4-FFF2-40B4-BE49-F238E27FC236}">
                    <a16:creationId xmlns:a16="http://schemas.microsoft.com/office/drawing/2014/main" id="{AADC16D5-CEB4-47F2-8F82-F22C3FCE1AF3}"/>
                  </a:ext>
                </a:extLst>
              </p:cNvPr>
              <p:cNvSpPr txBox="1"/>
              <p:nvPr/>
            </p:nvSpPr>
            <p:spPr>
              <a:xfrm>
                <a:off x="844787" y="6971488"/>
                <a:ext cx="1886286" cy="400110"/>
              </a:xfrm>
              <a:prstGeom prst="rect">
                <a:avLst/>
              </a:prstGeom>
              <a:noFill/>
            </p:spPr>
            <p:txBody>
              <a:bodyPr wrap="none" rtlCol="0">
                <a:spAutoFit/>
              </a:bodyPr>
              <a:lstStyle/>
              <a:p>
                <a:pPr algn="ctr"/>
                <a:r>
                  <a:rPr lang="en-US" sz="2000" dirty="0" err="1"/>
                  <a:t>Sketsa</a:t>
                </a:r>
                <a:r>
                  <a:rPr lang="en-US" sz="2000" dirty="0"/>
                  <a:t> Saturnus </a:t>
                </a:r>
              </a:p>
            </p:txBody>
          </p:sp>
          <p:pic>
            <p:nvPicPr>
              <p:cNvPr id="5" name="Picture 4">
                <a:extLst>
                  <a:ext uri="{FF2B5EF4-FFF2-40B4-BE49-F238E27FC236}">
                    <a16:creationId xmlns:a16="http://schemas.microsoft.com/office/drawing/2014/main" id="{5DF68245-1E2F-4026-9328-23CD4F0FEA07}"/>
                  </a:ext>
                </a:extLst>
              </p:cNvPr>
              <p:cNvPicPr>
                <a:picLocks noChangeAspect="1"/>
              </p:cNvPicPr>
              <p:nvPr/>
            </p:nvPicPr>
            <p:blipFill>
              <a:blip r:embed="rId5"/>
              <a:stretch>
                <a:fillRect/>
              </a:stretch>
            </p:blipFill>
            <p:spPr>
              <a:xfrm>
                <a:off x="242768" y="3717185"/>
                <a:ext cx="3090324" cy="1719954"/>
              </a:xfrm>
              <a:prstGeom prst="rect">
                <a:avLst/>
              </a:prstGeom>
            </p:spPr>
          </p:pic>
          <p:pic>
            <p:nvPicPr>
              <p:cNvPr id="9" name="Picture 8">
                <a:extLst>
                  <a:ext uri="{FF2B5EF4-FFF2-40B4-BE49-F238E27FC236}">
                    <a16:creationId xmlns:a16="http://schemas.microsoft.com/office/drawing/2014/main" id="{C97DC367-8EAB-4F44-84D8-68446E6D874B}"/>
                  </a:ext>
                </a:extLst>
              </p:cNvPr>
              <p:cNvPicPr>
                <a:picLocks noChangeAspect="1"/>
              </p:cNvPicPr>
              <p:nvPr/>
            </p:nvPicPr>
            <p:blipFill>
              <a:blip r:embed="rId6"/>
              <a:stretch>
                <a:fillRect/>
              </a:stretch>
            </p:blipFill>
            <p:spPr>
              <a:xfrm>
                <a:off x="242768" y="5503235"/>
                <a:ext cx="3090324" cy="1468253"/>
              </a:xfrm>
              <a:prstGeom prst="rect">
                <a:avLst/>
              </a:prstGeom>
            </p:spPr>
          </p:pic>
        </p:grpSp>
        <p:sp>
          <p:nvSpPr>
            <p:cNvPr id="14" name="Rectangle 13">
              <a:extLst>
                <a:ext uri="{FF2B5EF4-FFF2-40B4-BE49-F238E27FC236}">
                  <a16:creationId xmlns:a16="http://schemas.microsoft.com/office/drawing/2014/main" id="{CF7A7ED4-5E10-4CC2-8E38-2430D98B6598}"/>
                </a:ext>
              </a:extLst>
            </p:cNvPr>
            <p:cNvSpPr/>
            <p:nvPr/>
          </p:nvSpPr>
          <p:spPr>
            <a:xfrm>
              <a:off x="139923" y="2879288"/>
              <a:ext cx="652743" cy="369332"/>
            </a:xfrm>
            <a:prstGeom prst="rect">
              <a:avLst/>
            </a:prstGeom>
          </p:spPr>
          <p:txBody>
            <a:bodyPr wrap="none">
              <a:spAutoFit/>
            </a:bodyPr>
            <a:lstStyle/>
            <a:p>
              <a:r>
                <a:rPr lang="en-US" dirty="0"/>
                <a:t>1610</a:t>
              </a:r>
            </a:p>
          </p:txBody>
        </p:sp>
        <p:sp>
          <p:nvSpPr>
            <p:cNvPr id="16" name="Rectangle 15">
              <a:extLst>
                <a:ext uri="{FF2B5EF4-FFF2-40B4-BE49-F238E27FC236}">
                  <a16:creationId xmlns:a16="http://schemas.microsoft.com/office/drawing/2014/main" id="{F17D4BE2-0D32-4AB1-AB8B-9FEC1AD41117}"/>
                </a:ext>
              </a:extLst>
            </p:cNvPr>
            <p:cNvSpPr/>
            <p:nvPr/>
          </p:nvSpPr>
          <p:spPr>
            <a:xfrm>
              <a:off x="89199" y="4657277"/>
              <a:ext cx="652743" cy="369332"/>
            </a:xfrm>
            <a:prstGeom prst="rect">
              <a:avLst/>
            </a:prstGeom>
          </p:spPr>
          <p:txBody>
            <a:bodyPr wrap="none">
              <a:spAutoFit/>
            </a:bodyPr>
            <a:lstStyle/>
            <a:p>
              <a:r>
                <a:rPr lang="en-US" dirty="0"/>
                <a:t>1616</a:t>
              </a:r>
            </a:p>
          </p:txBody>
        </p:sp>
      </p:grpSp>
    </p:spTree>
    <p:extLst>
      <p:ext uri="{BB962C8B-B14F-4D97-AF65-F5344CB8AC3E}">
        <p14:creationId xmlns:p14="http://schemas.microsoft.com/office/powerpoint/2010/main" val="207920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4577B5-EB69-4ED9-8135-EE183B3E9D3A}"/>
              </a:ext>
            </a:extLst>
          </p:cNvPr>
          <p:cNvPicPr>
            <a:picLocks noChangeAspect="1"/>
          </p:cNvPicPr>
          <p:nvPr/>
        </p:nvPicPr>
        <p:blipFill>
          <a:blip r:embed="rId2"/>
          <a:stretch>
            <a:fillRect/>
          </a:stretch>
        </p:blipFill>
        <p:spPr>
          <a:xfrm>
            <a:off x="7196137" y="1571685"/>
            <a:ext cx="4825865" cy="5286315"/>
          </a:xfrm>
          <a:prstGeom prst="rect">
            <a:avLst/>
          </a:prstGeom>
        </p:spPr>
      </p:pic>
      <p:sp>
        <p:nvSpPr>
          <p:cNvPr id="6" name="TextBox 5">
            <a:extLst>
              <a:ext uri="{FF2B5EF4-FFF2-40B4-BE49-F238E27FC236}">
                <a16:creationId xmlns:a16="http://schemas.microsoft.com/office/drawing/2014/main" id="{9494AE33-B9BC-4E63-B1B4-E656A9C8BDB4}"/>
              </a:ext>
            </a:extLst>
          </p:cNvPr>
          <p:cNvSpPr txBox="1"/>
          <p:nvPr/>
        </p:nvSpPr>
        <p:spPr>
          <a:xfrm>
            <a:off x="7793764" y="1171575"/>
            <a:ext cx="3630609" cy="400110"/>
          </a:xfrm>
          <a:prstGeom prst="rect">
            <a:avLst/>
          </a:prstGeom>
          <a:noFill/>
        </p:spPr>
        <p:txBody>
          <a:bodyPr wrap="none" rtlCol="0">
            <a:spAutoFit/>
          </a:bodyPr>
          <a:lstStyle/>
          <a:p>
            <a:r>
              <a:rPr lang="en-US" sz="2000" dirty="0" err="1"/>
              <a:t>Teleskop</a:t>
            </a:r>
            <a:r>
              <a:rPr lang="en-US" sz="2000" dirty="0"/>
              <a:t> William Herschel (1789)</a:t>
            </a:r>
          </a:p>
        </p:txBody>
      </p:sp>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894379" y="98831"/>
            <a:ext cx="8573471"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err="1">
                <a:latin typeface="Comic Sans MS" panose="030F0702030302020204" pitchFamily="66" charset="0"/>
              </a:rPr>
              <a:t>Perkembangan</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teleskop</a:t>
            </a:r>
            <a:endParaRPr lang="en-US" altLang="en-US" sz="2600" b="1" dirty="0">
              <a:latin typeface="Comic Sans MS" panose="030F0702030302020204" pitchFamily="66" charset="0"/>
            </a:endParaRPr>
          </a:p>
        </p:txBody>
      </p:sp>
      <p:pic>
        <p:nvPicPr>
          <p:cNvPr id="11" name="Picture 10">
            <a:extLst>
              <a:ext uri="{FF2B5EF4-FFF2-40B4-BE49-F238E27FC236}">
                <a16:creationId xmlns:a16="http://schemas.microsoft.com/office/drawing/2014/main" id="{F02B64E6-ACCD-43C9-9601-B8EF64C033E3}"/>
              </a:ext>
            </a:extLst>
          </p:cNvPr>
          <p:cNvPicPr>
            <a:picLocks noChangeAspect="1"/>
          </p:cNvPicPr>
          <p:nvPr/>
        </p:nvPicPr>
        <p:blipFill>
          <a:blip r:embed="rId3"/>
          <a:stretch>
            <a:fillRect/>
          </a:stretch>
        </p:blipFill>
        <p:spPr>
          <a:xfrm>
            <a:off x="2774068" y="1554718"/>
            <a:ext cx="4123256" cy="4835119"/>
          </a:xfrm>
          <a:prstGeom prst="rect">
            <a:avLst/>
          </a:prstGeom>
        </p:spPr>
      </p:pic>
      <p:pic>
        <p:nvPicPr>
          <p:cNvPr id="9" name="Picture 8">
            <a:extLst>
              <a:ext uri="{FF2B5EF4-FFF2-40B4-BE49-F238E27FC236}">
                <a16:creationId xmlns:a16="http://schemas.microsoft.com/office/drawing/2014/main" id="{F0F63F9A-ACB7-4431-A537-490000180125}"/>
              </a:ext>
            </a:extLst>
          </p:cNvPr>
          <p:cNvPicPr>
            <a:picLocks noChangeAspect="1"/>
          </p:cNvPicPr>
          <p:nvPr/>
        </p:nvPicPr>
        <p:blipFill>
          <a:blip r:embed="rId4"/>
          <a:stretch>
            <a:fillRect/>
          </a:stretch>
        </p:blipFill>
        <p:spPr>
          <a:xfrm>
            <a:off x="52097" y="1044808"/>
            <a:ext cx="3788382" cy="2943165"/>
          </a:xfrm>
          <a:prstGeom prst="rect">
            <a:avLst/>
          </a:prstGeom>
        </p:spPr>
      </p:pic>
      <p:sp>
        <p:nvSpPr>
          <p:cNvPr id="12" name="TextBox 11">
            <a:extLst>
              <a:ext uri="{FF2B5EF4-FFF2-40B4-BE49-F238E27FC236}">
                <a16:creationId xmlns:a16="http://schemas.microsoft.com/office/drawing/2014/main" id="{8BFEB13A-6CB5-404F-9631-0FA4416AB9B6}"/>
              </a:ext>
            </a:extLst>
          </p:cNvPr>
          <p:cNvSpPr txBox="1"/>
          <p:nvPr/>
        </p:nvSpPr>
        <p:spPr>
          <a:xfrm>
            <a:off x="52097" y="4030176"/>
            <a:ext cx="2357312" cy="369332"/>
          </a:xfrm>
          <a:prstGeom prst="rect">
            <a:avLst/>
          </a:prstGeom>
          <a:noFill/>
        </p:spPr>
        <p:txBody>
          <a:bodyPr wrap="none" rtlCol="0">
            <a:spAutoFit/>
          </a:bodyPr>
          <a:lstStyle/>
          <a:p>
            <a:r>
              <a:rPr lang="en-US" dirty="0" err="1"/>
              <a:t>Teleskop</a:t>
            </a:r>
            <a:r>
              <a:rPr lang="en-US" dirty="0"/>
              <a:t> Galileo (1609)</a:t>
            </a:r>
          </a:p>
        </p:txBody>
      </p:sp>
      <p:sp>
        <p:nvSpPr>
          <p:cNvPr id="14" name="TextBox 13">
            <a:extLst>
              <a:ext uri="{FF2B5EF4-FFF2-40B4-BE49-F238E27FC236}">
                <a16:creationId xmlns:a16="http://schemas.microsoft.com/office/drawing/2014/main" id="{B7D009BC-BC02-47A9-9985-8850400F02DF}"/>
              </a:ext>
            </a:extLst>
          </p:cNvPr>
          <p:cNvSpPr txBox="1"/>
          <p:nvPr/>
        </p:nvSpPr>
        <p:spPr>
          <a:xfrm>
            <a:off x="4199521" y="6389837"/>
            <a:ext cx="2509277" cy="369332"/>
          </a:xfrm>
          <a:prstGeom prst="rect">
            <a:avLst/>
          </a:prstGeom>
          <a:noFill/>
        </p:spPr>
        <p:txBody>
          <a:bodyPr wrap="none" rtlCol="0">
            <a:spAutoFit/>
          </a:bodyPr>
          <a:lstStyle/>
          <a:p>
            <a:r>
              <a:rPr lang="en-US" dirty="0" err="1"/>
              <a:t>Teleskop</a:t>
            </a:r>
            <a:r>
              <a:rPr lang="en-US" dirty="0"/>
              <a:t> </a:t>
            </a:r>
            <a:r>
              <a:rPr lang="en-US" dirty="0" err="1"/>
              <a:t>Hyugens</a:t>
            </a:r>
            <a:r>
              <a:rPr lang="en-US" dirty="0"/>
              <a:t> (1686)</a:t>
            </a:r>
          </a:p>
        </p:txBody>
      </p:sp>
    </p:spTree>
    <p:extLst>
      <p:ext uri="{BB962C8B-B14F-4D97-AF65-F5344CB8AC3E}">
        <p14:creationId xmlns:p14="http://schemas.microsoft.com/office/powerpoint/2010/main" val="1584545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4577B5-EB69-4ED9-8135-EE183B3E9D3A}"/>
              </a:ext>
            </a:extLst>
          </p:cNvPr>
          <p:cNvPicPr>
            <a:picLocks noChangeAspect="1"/>
          </p:cNvPicPr>
          <p:nvPr/>
        </p:nvPicPr>
        <p:blipFill>
          <a:blip r:embed="rId2"/>
          <a:stretch>
            <a:fillRect/>
          </a:stretch>
        </p:blipFill>
        <p:spPr>
          <a:xfrm>
            <a:off x="242887" y="1491904"/>
            <a:ext cx="4825865" cy="5286315"/>
          </a:xfrm>
          <a:prstGeom prst="rect">
            <a:avLst/>
          </a:prstGeom>
        </p:spPr>
      </p:pic>
      <p:sp>
        <p:nvSpPr>
          <p:cNvPr id="6" name="TextBox 5">
            <a:extLst>
              <a:ext uri="{FF2B5EF4-FFF2-40B4-BE49-F238E27FC236}">
                <a16:creationId xmlns:a16="http://schemas.microsoft.com/office/drawing/2014/main" id="{9494AE33-B9BC-4E63-B1B4-E656A9C8BDB4}"/>
              </a:ext>
            </a:extLst>
          </p:cNvPr>
          <p:cNvSpPr txBox="1"/>
          <p:nvPr/>
        </p:nvSpPr>
        <p:spPr>
          <a:xfrm>
            <a:off x="6096000" y="1514910"/>
            <a:ext cx="4324350" cy="400110"/>
          </a:xfrm>
          <a:prstGeom prst="rect">
            <a:avLst/>
          </a:prstGeom>
          <a:noFill/>
        </p:spPr>
        <p:txBody>
          <a:bodyPr wrap="square" rtlCol="0">
            <a:spAutoFit/>
          </a:bodyPr>
          <a:lstStyle/>
          <a:p>
            <a:pPr algn="ctr"/>
            <a:r>
              <a:rPr lang="en-US" sz="2000" dirty="0"/>
              <a:t>William Herschel dan </a:t>
            </a:r>
            <a:r>
              <a:rPr lang="en-US" sz="2000" dirty="0" err="1"/>
              <a:t>adiknya</a:t>
            </a:r>
            <a:r>
              <a:rPr lang="en-US" sz="2000" dirty="0"/>
              <a:t>, Caroline</a:t>
            </a:r>
          </a:p>
        </p:txBody>
      </p:sp>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877266" y="406376"/>
            <a:ext cx="8382971"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err="1">
                <a:latin typeface="Comic Sans MS" panose="030F0702030302020204" pitchFamily="66" charset="0"/>
              </a:rPr>
              <a:t>Penemuan</a:t>
            </a:r>
            <a:r>
              <a:rPr lang="en-US" altLang="en-US" sz="2600" b="1" dirty="0">
                <a:latin typeface="Comic Sans MS" panose="030F0702030302020204" pitchFamily="66" charset="0"/>
              </a:rPr>
              <a:t> planet: Uranus (1781)</a:t>
            </a:r>
          </a:p>
        </p:txBody>
      </p:sp>
      <p:pic>
        <p:nvPicPr>
          <p:cNvPr id="2" name="Picture 1">
            <a:extLst>
              <a:ext uri="{FF2B5EF4-FFF2-40B4-BE49-F238E27FC236}">
                <a16:creationId xmlns:a16="http://schemas.microsoft.com/office/drawing/2014/main" id="{DB6A6634-63F2-45A8-BC92-25D17DCF2877}"/>
              </a:ext>
            </a:extLst>
          </p:cNvPr>
          <p:cNvPicPr>
            <a:picLocks noChangeAspect="1"/>
          </p:cNvPicPr>
          <p:nvPr/>
        </p:nvPicPr>
        <p:blipFill>
          <a:blip r:embed="rId3"/>
          <a:stretch>
            <a:fillRect/>
          </a:stretch>
        </p:blipFill>
        <p:spPr>
          <a:xfrm>
            <a:off x="6156804" y="2019164"/>
            <a:ext cx="4324350" cy="2440946"/>
          </a:xfrm>
          <a:prstGeom prst="rect">
            <a:avLst/>
          </a:prstGeom>
        </p:spPr>
      </p:pic>
      <p:grpSp>
        <p:nvGrpSpPr>
          <p:cNvPr id="11" name="Group 10">
            <a:extLst>
              <a:ext uri="{FF2B5EF4-FFF2-40B4-BE49-F238E27FC236}">
                <a16:creationId xmlns:a16="http://schemas.microsoft.com/office/drawing/2014/main" id="{D1780F71-9064-4C45-90EA-4437F694E917}"/>
              </a:ext>
            </a:extLst>
          </p:cNvPr>
          <p:cNvGrpSpPr/>
          <p:nvPr/>
        </p:nvGrpSpPr>
        <p:grpSpPr>
          <a:xfrm>
            <a:off x="6156804" y="4668399"/>
            <a:ext cx="2101371" cy="2031325"/>
            <a:chOff x="6096000" y="4652855"/>
            <a:chExt cx="2101371" cy="2031325"/>
          </a:xfrm>
        </p:grpSpPr>
        <p:grpSp>
          <p:nvGrpSpPr>
            <p:cNvPr id="8" name="Group 7">
              <a:extLst>
                <a:ext uri="{FF2B5EF4-FFF2-40B4-BE49-F238E27FC236}">
                  <a16:creationId xmlns:a16="http://schemas.microsoft.com/office/drawing/2014/main" id="{C79815ED-A2A9-4329-9316-DA58E4978EB8}"/>
                </a:ext>
              </a:extLst>
            </p:cNvPr>
            <p:cNvGrpSpPr/>
            <p:nvPr/>
          </p:nvGrpSpPr>
          <p:grpSpPr>
            <a:xfrm>
              <a:off x="6096000" y="4652855"/>
              <a:ext cx="2101371" cy="2031325"/>
              <a:chOff x="6072564" y="4359696"/>
              <a:chExt cx="2101371" cy="2031325"/>
            </a:xfrm>
          </p:grpSpPr>
          <p:pic>
            <p:nvPicPr>
              <p:cNvPr id="4" name="Picture 3">
                <a:extLst>
                  <a:ext uri="{FF2B5EF4-FFF2-40B4-BE49-F238E27FC236}">
                    <a16:creationId xmlns:a16="http://schemas.microsoft.com/office/drawing/2014/main" id="{3C3F3CA7-837A-4DCC-BC16-938C751E6BE3}"/>
                  </a:ext>
                </a:extLst>
              </p:cNvPr>
              <p:cNvPicPr>
                <a:picLocks noChangeAspect="1"/>
              </p:cNvPicPr>
              <p:nvPr/>
            </p:nvPicPr>
            <p:blipFill>
              <a:blip r:embed="rId4"/>
              <a:stretch>
                <a:fillRect/>
              </a:stretch>
            </p:blipFill>
            <p:spPr>
              <a:xfrm>
                <a:off x="6072564" y="4359696"/>
                <a:ext cx="2101371" cy="2031325"/>
              </a:xfrm>
              <a:prstGeom prst="rect">
                <a:avLst/>
              </a:prstGeom>
            </p:spPr>
          </p:pic>
          <p:sp>
            <p:nvSpPr>
              <p:cNvPr id="7" name="TextBox 6">
                <a:extLst>
                  <a:ext uri="{FF2B5EF4-FFF2-40B4-BE49-F238E27FC236}">
                    <a16:creationId xmlns:a16="http://schemas.microsoft.com/office/drawing/2014/main" id="{E958075D-F84F-47E6-86B8-4B0E2620A47C}"/>
                  </a:ext>
                </a:extLst>
              </p:cNvPr>
              <p:cNvSpPr txBox="1"/>
              <p:nvPr/>
            </p:nvSpPr>
            <p:spPr>
              <a:xfrm>
                <a:off x="6469558" y="6083244"/>
                <a:ext cx="1704377" cy="307777"/>
              </a:xfrm>
              <a:prstGeom prst="rect">
                <a:avLst/>
              </a:prstGeom>
              <a:noFill/>
            </p:spPr>
            <p:txBody>
              <a:bodyPr wrap="none" rtlCol="0">
                <a:spAutoFit/>
              </a:bodyPr>
              <a:lstStyle/>
              <a:p>
                <a:r>
                  <a:rPr lang="en-US" sz="1400" dirty="0">
                    <a:solidFill>
                      <a:schemeClr val="bg1">
                        <a:lumMod val="50000"/>
                      </a:schemeClr>
                    </a:solidFill>
                  </a:rPr>
                  <a:t>Gambar: Tom </a:t>
                </a:r>
                <a:r>
                  <a:rPr lang="en-US" sz="1400" dirty="0" err="1">
                    <a:solidFill>
                      <a:schemeClr val="bg1">
                        <a:lumMod val="50000"/>
                      </a:schemeClr>
                    </a:solidFill>
                  </a:rPr>
                  <a:t>Urbain</a:t>
                </a:r>
                <a:endParaRPr lang="en-US" sz="1400" dirty="0">
                  <a:solidFill>
                    <a:schemeClr val="bg1">
                      <a:lumMod val="50000"/>
                    </a:schemeClr>
                  </a:solidFill>
                </a:endParaRPr>
              </a:p>
            </p:txBody>
          </p:sp>
        </p:grpSp>
        <p:sp>
          <p:nvSpPr>
            <p:cNvPr id="9" name="TextBox 8">
              <a:extLst>
                <a:ext uri="{FF2B5EF4-FFF2-40B4-BE49-F238E27FC236}">
                  <a16:creationId xmlns:a16="http://schemas.microsoft.com/office/drawing/2014/main" id="{F3A18676-02BE-4F39-92BE-10C90ABF772E}"/>
                </a:ext>
              </a:extLst>
            </p:cNvPr>
            <p:cNvSpPr txBox="1"/>
            <p:nvPr/>
          </p:nvSpPr>
          <p:spPr>
            <a:xfrm>
              <a:off x="6096000" y="4652855"/>
              <a:ext cx="851580" cy="369332"/>
            </a:xfrm>
            <a:prstGeom prst="rect">
              <a:avLst/>
            </a:prstGeom>
            <a:noFill/>
          </p:spPr>
          <p:txBody>
            <a:bodyPr wrap="none" rtlCol="0">
              <a:spAutoFit/>
            </a:bodyPr>
            <a:lstStyle/>
            <a:p>
              <a:r>
                <a:rPr lang="en-US" dirty="0">
                  <a:solidFill>
                    <a:schemeClr val="bg1"/>
                  </a:solidFill>
                </a:rPr>
                <a:t>Uranus</a:t>
              </a:r>
            </a:p>
          </p:txBody>
        </p:sp>
      </p:grpSp>
    </p:spTree>
    <p:extLst>
      <p:ext uri="{BB962C8B-B14F-4D97-AF65-F5344CB8AC3E}">
        <p14:creationId xmlns:p14="http://schemas.microsoft.com/office/powerpoint/2010/main" val="2099303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894378" y="98831"/>
            <a:ext cx="8573471"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err="1">
                <a:latin typeface="Comic Sans MS" panose="030F0702030302020204" pitchFamily="66" charset="0"/>
              </a:rPr>
              <a:t>Penemuan</a:t>
            </a:r>
            <a:r>
              <a:rPr lang="en-US" altLang="en-US" sz="2600" b="1" dirty="0">
                <a:latin typeface="Comic Sans MS" panose="030F0702030302020204" pitchFamily="66" charset="0"/>
              </a:rPr>
              <a:t> planet: </a:t>
            </a:r>
            <a:r>
              <a:rPr lang="en-US" altLang="en-US" sz="2600" b="1" dirty="0" err="1">
                <a:latin typeface="Comic Sans MS" panose="030F0702030302020204" pitchFamily="66" charset="0"/>
              </a:rPr>
              <a:t>Neptunus</a:t>
            </a:r>
            <a:r>
              <a:rPr lang="en-US" altLang="en-US" sz="2600" b="1" dirty="0">
                <a:latin typeface="Comic Sans MS" panose="030F0702030302020204" pitchFamily="66" charset="0"/>
              </a:rPr>
              <a:t> (23 Sept 1846)</a:t>
            </a:r>
          </a:p>
        </p:txBody>
      </p:sp>
      <p:sp>
        <p:nvSpPr>
          <p:cNvPr id="12" name="TextBox 11">
            <a:extLst>
              <a:ext uri="{FF2B5EF4-FFF2-40B4-BE49-F238E27FC236}">
                <a16:creationId xmlns:a16="http://schemas.microsoft.com/office/drawing/2014/main" id="{8E3572CB-9F5A-4AD4-8F12-B44F89035D98}"/>
              </a:ext>
            </a:extLst>
          </p:cNvPr>
          <p:cNvSpPr txBox="1"/>
          <p:nvPr/>
        </p:nvSpPr>
        <p:spPr>
          <a:xfrm>
            <a:off x="381000" y="1866900"/>
            <a:ext cx="209550" cy="369332"/>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4692AD07-4F9A-4CF9-A5DC-3C8C00709B8A}"/>
              </a:ext>
            </a:extLst>
          </p:cNvPr>
          <p:cNvSpPr txBox="1"/>
          <p:nvPr/>
        </p:nvSpPr>
        <p:spPr>
          <a:xfrm>
            <a:off x="391558" y="1035903"/>
            <a:ext cx="4583305" cy="1200329"/>
          </a:xfrm>
          <a:prstGeom prst="rect">
            <a:avLst/>
          </a:prstGeom>
          <a:noFill/>
        </p:spPr>
        <p:txBody>
          <a:bodyPr wrap="square" rtlCol="0">
            <a:spAutoFit/>
          </a:bodyPr>
          <a:lstStyle/>
          <a:p>
            <a:r>
              <a:rPr lang="en-US" sz="2400" dirty="0" err="1"/>
              <a:t>Pernah</a:t>
            </a:r>
            <a:r>
              <a:rPr lang="en-US" sz="2400" dirty="0"/>
              <a:t> </a:t>
            </a:r>
            <a:r>
              <a:rPr lang="en-US" sz="2400" dirty="0" err="1"/>
              <a:t>diamati</a:t>
            </a:r>
            <a:r>
              <a:rPr lang="en-US" sz="2400" dirty="0"/>
              <a:t> Galileo, 1612-1613</a:t>
            </a:r>
            <a:br>
              <a:rPr lang="en-US" sz="2400" dirty="0"/>
            </a:br>
            <a:r>
              <a:rPr lang="en-US" sz="2400" dirty="0"/>
              <a:t>                          </a:t>
            </a:r>
            <a:r>
              <a:rPr lang="en-US" sz="2000" dirty="0"/>
              <a:t>(Standish &amp; Nobili, 1997)</a:t>
            </a:r>
          </a:p>
          <a:p>
            <a:endParaRPr lang="en-US" sz="2400" dirty="0"/>
          </a:p>
        </p:txBody>
      </p:sp>
      <p:sp>
        <p:nvSpPr>
          <p:cNvPr id="15" name="TextBox 14">
            <a:extLst>
              <a:ext uri="{FF2B5EF4-FFF2-40B4-BE49-F238E27FC236}">
                <a16:creationId xmlns:a16="http://schemas.microsoft.com/office/drawing/2014/main" id="{EB06D1FA-D50F-46F1-AA9A-DE2515FC4EBC}"/>
              </a:ext>
            </a:extLst>
          </p:cNvPr>
          <p:cNvSpPr txBox="1"/>
          <p:nvPr/>
        </p:nvSpPr>
        <p:spPr>
          <a:xfrm>
            <a:off x="391558" y="2091978"/>
            <a:ext cx="5075792" cy="1107996"/>
          </a:xfrm>
          <a:prstGeom prst="rect">
            <a:avLst/>
          </a:prstGeom>
          <a:noFill/>
        </p:spPr>
        <p:txBody>
          <a:bodyPr wrap="square" rtlCol="0">
            <a:spAutoFit/>
          </a:bodyPr>
          <a:lstStyle/>
          <a:p>
            <a:r>
              <a:rPr lang="en-US" sz="2200" dirty="0" err="1"/>
              <a:t>Penemuan</a:t>
            </a:r>
            <a:r>
              <a:rPr lang="en-US" sz="2200" dirty="0"/>
              <a:t> </a:t>
            </a:r>
            <a:r>
              <a:rPr lang="en-US" sz="2200" dirty="0" err="1"/>
              <a:t>secara</a:t>
            </a:r>
            <a:r>
              <a:rPr lang="en-US" sz="2200" dirty="0"/>
              <a:t> </a:t>
            </a:r>
            <a:r>
              <a:rPr lang="en-US" sz="2200" dirty="0" err="1"/>
              <a:t>matematis</a:t>
            </a:r>
            <a:r>
              <a:rPr lang="en-US" sz="2200" dirty="0"/>
              <a:t> oleh </a:t>
            </a:r>
            <a:br>
              <a:rPr lang="en-US" sz="2200" dirty="0"/>
            </a:br>
            <a:r>
              <a:rPr lang="en-US" sz="2200" dirty="0" err="1"/>
              <a:t>Urbain</a:t>
            </a:r>
            <a:r>
              <a:rPr lang="en-US" sz="2200" dirty="0"/>
              <a:t> Jean-Joseph Le Verrier dan </a:t>
            </a:r>
            <a:br>
              <a:rPr lang="en-US" sz="2200" dirty="0"/>
            </a:br>
            <a:r>
              <a:rPr lang="en-US" sz="2200" dirty="0"/>
              <a:t>John C Adams (</a:t>
            </a:r>
            <a:r>
              <a:rPr lang="en-US" sz="2200" dirty="0" err="1"/>
              <a:t>observasi</a:t>
            </a:r>
            <a:r>
              <a:rPr lang="en-US" sz="2200" dirty="0"/>
              <a:t>: Johann G Gale)</a:t>
            </a:r>
          </a:p>
        </p:txBody>
      </p:sp>
      <p:pic>
        <p:nvPicPr>
          <p:cNvPr id="16" name="Picture 15">
            <a:extLst>
              <a:ext uri="{FF2B5EF4-FFF2-40B4-BE49-F238E27FC236}">
                <a16:creationId xmlns:a16="http://schemas.microsoft.com/office/drawing/2014/main" id="{7CFA1C38-7B65-4904-B33D-4584164DE28C}"/>
              </a:ext>
            </a:extLst>
          </p:cNvPr>
          <p:cNvPicPr>
            <a:picLocks noChangeAspect="1"/>
          </p:cNvPicPr>
          <p:nvPr/>
        </p:nvPicPr>
        <p:blipFill rotWithShape="1">
          <a:blip r:embed="rId3"/>
          <a:srcRect t="11263" b="11072"/>
          <a:stretch/>
        </p:blipFill>
        <p:spPr>
          <a:xfrm>
            <a:off x="520083" y="3221490"/>
            <a:ext cx="4337667" cy="3636510"/>
          </a:xfrm>
          <a:prstGeom prst="rect">
            <a:avLst/>
          </a:prstGeom>
        </p:spPr>
      </p:pic>
      <p:pic>
        <p:nvPicPr>
          <p:cNvPr id="9" name="Picture 8">
            <a:extLst>
              <a:ext uri="{FF2B5EF4-FFF2-40B4-BE49-F238E27FC236}">
                <a16:creationId xmlns:a16="http://schemas.microsoft.com/office/drawing/2014/main" id="{4BEE2051-88B2-42E4-8A8C-74F0CD827BC0}"/>
              </a:ext>
            </a:extLst>
          </p:cNvPr>
          <p:cNvPicPr>
            <a:picLocks noChangeAspect="1"/>
          </p:cNvPicPr>
          <p:nvPr/>
        </p:nvPicPr>
        <p:blipFill>
          <a:blip r:embed="rId4"/>
          <a:stretch>
            <a:fillRect/>
          </a:stretch>
        </p:blipFill>
        <p:spPr>
          <a:xfrm>
            <a:off x="4857750" y="952579"/>
            <a:ext cx="3029437" cy="1082249"/>
          </a:xfrm>
          <a:prstGeom prst="rect">
            <a:avLst/>
          </a:prstGeom>
        </p:spPr>
      </p:pic>
      <p:sp>
        <p:nvSpPr>
          <p:cNvPr id="2" name="Rectangle 1">
            <a:extLst>
              <a:ext uri="{FF2B5EF4-FFF2-40B4-BE49-F238E27FC236}">
                <a16:creationId xmlns:a16="http://schemas.microsoft.com/office/drawing/2014/main" id="{DFBAD7AA-45DC-4266-B410-DB52FD9C2970}"/>
              </a:ext>
            </a:extLst>
          </p:cNvPr>
          <p:cNvSpPr/>
          <p:nvPr/>
        </p:nvSpPr>
        <p:spPr>
          <a:xfrm>
            <a:off x="381000" y="967969"/>
            <a:ext cx="7506187" cy="100970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63F6484-0B83-4302-B034-02355DB3343A}"/>
              </a:ext>
            </a:extLst>
          </p:cNvPr>
          <p:cNvPicPr>
            <a:picLocks noChangeAspect="1"/>
          </p:cNvPicPr>
          <p:nvPr/>
        </p:nvPicPr>
        <p:blipFill>
          <a:blip r:embed="rId5"/>
          <a:stretch>
            <a:fillRect/>
          </a:stretch>
        </p:blipFill>
        <p:spPr>
          <a:xfrm>
            <a:off x="6724652" y="2130505"/>
            <a:ext cx="5448300" cy="4676775"/>
          </a:xfrm>
          <a:prstGeom prst="rect">
            <a:avLst/>
          </a:prstGeom>
        </p:spPr>
      </p:pic>
    </p:spTree>
    <p:extLst>
      <p:ext uri="{BB962C8B-B14F-4D97-AF65-F5344CB8AC3E}">
        <p14:creationId xmlns:p14="http://schemas.microsoft.com/office/powerpoint/2010/main" val="4050740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855984A-379D-49A1-84D4-DCD85C6CA94E}"/>
              </a:ext>
            </a:extLst>
          </p:cNvPr>
          <p:cNvSpPr/>
          <p:nvPr/>
        </p:nvSpPr>
        <p:spPr>
          <a:xfrm>
            <a:off x="10389373" y="-13106"/>
            <a:ext cx="181649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894378" y="98831"/>
            <a:ext cx="8363921"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err="1">
                <a:latin typeface="Comic Sans MS" panose="030F0702030302020204" pitchFamily="66" charset="0"/>
              </a:rPr>
              <a:t>Perkembangan</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instrumen</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astronomi</a:t>
            </a:r>
            <a:r>
              <a:rPr lang="en-US" altLang="en-US" sz="2600" b="1" dirty="0">
                <a:latin typeface="Comic Sans MS" panose="030F0702030302020204" pitchFamily="66" charset="0"/>
              </a:rPr>
              <a:t> </a:t>
            </a:r>
          </a:p>
        </p:txBody>
      </p:sp>
      <p:pic>
        <p:nvPicPr>
          <p:cNvPr id="3" name="Picture 2">
            <a:extLst>
              <a:ext uri="{FF2B5EF4-FFF2-40B4-BE49-F238E27FC236}">
                <a16:creationId xmlns:a16="http://schemas.microsoft.com/office/drawing/2014/main" id="{6D30205D-56FC-4F8E-BA2F-D1564F7345C3}"/>
              </a:ext>
            </a:extLst>
          </p:cNvPr>
          <p:cNvPicPr>
            <a:picLocks noChangeAspect="1"/>
          </p:cNvPicPr>
          <p:nvPr/>
        </p:nvPicPr>
        <p:blipFill>
          <a:blip r:embed="rId3"/>
          <a:stretch>
            <a:fillRect/>
          </a:stretch>
        </p:blipFill>
        <p:spPr>
          <a:xfrm>
            <a:off x="74576" y="3445887"/>
            <a:ext cx="2791153" cy="3057465"/>
          </a:xfrm>
          <a:prstGeom prst="rect">
            <a:avLst/>
          </a:prstGeom>
        </p:spPr>
      </p:pic>
      <p:pic>
        <p:nvPicPr>
          <p:cNvPr id="4" name="Picture 3">
            <a:extLst>
              <a:ext uri="{FF2B5EF4-FFF2-40B4-BE49-F238E27FC236}">
                <a16:creationId xmlns:a16="http://schemas.microsoft.com/office/drawing/2014/main" id="{AD21267A-5317-46A0-819E-A9DFCECE997B}"/>
              </a:ext>
            </a:extLst>
          </p:cNvPr>
          <p:cNvPicPr>
            <a:picLocks noChangeAspect="1"/>
          </p:cNvPicPr>
          <p:nvPr/>
        </p:nvPicPr>
        <p:blipFill>
          <a:blip r:embed="rId4"/>
          <a:stretch>
            <a:fillRect/>
          </a:stretch>
        </p:blipFill>
        <p:spPr>
          <a:xfrm>
            <a:off x="2040113" y="791476"/>
            <a:ext cx="2791153" cy="3273034"/>
          </a:xfrm>
          <a:prstGeom prst="rect">
            <a:avLst/>
          </a:prstGeom>
        </p:spPr>
      </p:pic>
      <p:pic>
        <p:nvPicPr>
          <p:cNvPr id="5" name="Picture 4">
            <a:extLst>
              <a:ext uri="{FF2B5EF4-FFF2-40B4-BE49-F238E27FC236}">
                <a16:creationId xmlns:a16="http://schemas.microsoft.com/office/drawing/2014/main" id="{73FDB2B8-5453-4E73-BE8E-9BF1876042A0}"/>
              </a:ext>
            </a:extLst>
          </p:cNvPr>
          <p:cNvPicPr>
            <a:picLocks noChangeAspect="1"/>
          </p:cNvPicPr>
          <p:nvPr/>
        </p:nvPicPr>
        <p:blipFill>
          <a:blip r:embed="rId5"/>
          <a:stretch>
            <a:fillRect/>
          </a:stretch>
        </p:blipFill>
        <p:spPr>
          <a:xfrm>
            <a:off x="52097" y="1044808"/>
            <a:ext cx="2191100" cy="1702249"/>
          </a:xfrm>
          <a:prstGeom prst="rect">
            <a:avLst/>
          </a:prstGeom>
        </p:spPr>
      </p:pic>
      <p:sp>
        <p:nvSpPr>
          <p:cNvPr id="6" name="TextBox 5">
            <a:extLst>
              <a:ext uri="{FF2B5EF4-FFF2-40B4-BE49-F238E27FC236}">
                <a16:creationId xmlns:a16="http://schemas.microsoft.com/office/drawing/2014/main" id="{839C94A6-CEAD-48BA-892A-B8B442E76E39}"/>
              </a:ext>
            </a:extLst>
          </p:cNvPr>
          <p:cNvSpPr txBox="1"/>
          <p:nvPr/>
        </p:nvSpPr>
        <p:spPr>
          <a:xfrm>
            <a:off x="2980779" y="4888593"/>
            <a:ext cx="5739102" cy="1200329"/>
          </a:xfrm>
          <a:prstGeom prst="rect">
            <a:avLst/>
          </a:prstGeom>
          <a:noFill/>
        </p:spPr>
        <p:txBody>
          <a:bodyPr wrap="square" rtlCol="0">
            <a:spAutoFit/>
          </a:bodyPr>
          <a:lstStyle/>
          <a:p>
            <a:r>
              <a:rPr lang="en-US" sz="2400" dirty="0" err="1"/>
              <a:t>Semakin</a:t>
            </a:r>
            <a:r>
              <a:rPr lang="en-US" sz="2400" dirty="0"/>
              <a:t> </a:t>
            </a:r>
            <a:r>
              <a:rPr lang="en-US" sz="2400" dirty="0" err="1"/>
              <a:t>besar</a:t>
            </a:r>
            <a:r>
              <a:rPr lang="en-US" sz="2400" dirty="0"/>
              <a:t> diameter </a:t>
            </a:r>
            <a:r>
              <a:rPr lang="en-US" sz="2400" dirty="0" err="1"/>
              <a:t>teleskop</a:t>
            </a:r>
            <a:r>
              <a:rPr lang="en-US" sz="2400" dirty="0"/>
              <a:t>: </a:t>
            </a:r>
          </a:p>
          <a:p>
            <a:pPr marL="285750" indent="-285750">
              <a:buFont typeface="Arial" panose="020B0604020202020204" pitchFamily="34" charset="0"/>
              <a:buChar char="•"/>
            </a:pPr>
            <a:r>
              <a:rPr lang="en-US" sz="2400" dirty="0" err="1"/>
              <a:t>Dapat</a:t>
            </a:r>
            <a:r>
              <a:rPr lang="en-US" sz="2400" dirty="0"/>
              <a:t> </a:t>
            </a:r>
            <a:r>
              <a:rPr lang="en-US" sz="2400" dirty="0" err="1"/>
              <a:t>melihat</a:t>
            </a:r>
            <a:r>
              <a:rPr lang="en-US" sz="2400" dirty="0"/>
              <a:t> </a:t>
            </a:r>
            <a:r>
              <a:rPr lang="en-US" sz="2400" dirty="0" err="1"/>
              <a:t>objek</a:t>
            </a:r>
            <a:r>
              <a:rPr lang="en-US" sz="2400" dirty="0"/>
              <a:t> </a:t>
            </a:r>
            <a:r>
              <a:rPr lang="en-US" sz="2400" dirty="0" err="1"/>
              <a:t>lebih</a:t>
            </a:r>
            <a:r>
              <a:rPr lang="en-US" sz="2400" dirty="0"/>
              <a:t> </a:t>
            </a:r>
            <a:r>
              <a:rPr lang="en-US" sz="2400" dirty="0" err="1"/>
              <a:t>redup</a:t>
            </a:r>
            <a:endParaRPr lang="en-US" sz="2400" dirty="0"/>
          </a:p>
          <a:p>
            <a:pPr marL="285750" indent="-285750">
              <a:buFont typeface="Arial" panose="020B0604020202020204" pitchFamily="34" charset="0"/>
              <a:buChar char="•"/>
            </a:pPr>
            <a:r>
              <a:rPr lang="en-US" sz="2400" dirty="0" err="1"/>
              <a:t>Dapat</a:t>
            </a:r>
            <a:r>
              <a:rPr lang="en-US" sz="2400" dirty="0"/>
              <a:t> </a:t>
            </a:r>
            <a:r>
              <a:rPr lang="en-US" sz="2400" dirty="0" err="1"/>
              <a:t>melihat</a:t>
            </a:r>
            <a:r>
              <a:rPr lang="en-US" sz="2400" dirty="0"/>
              <a:t> </a:t>
            </a:r>
            <a:r>
              <a:rPr lang="en-US" sz="2400" dirty="0" err="1"/>
              <a:t>dengan</a:t>
            </a:r>
            <a:r>
              <a:rPr lang="en-US" sz="2400" dirty="0"/>
              <a:t> </a:t>
            </a:r>
            <a:r>
              <a:rPr lang="en-US" sz="2400" dirty="0" err="1"/>
              <a:t>resolusi</a:t>
            </a:r>
            <a:r>
              <a:rPr lang="en-US" sz="2400" dirty="0"/>
              <a:t> </a:t>
            </a:r>
            <a:r>
              <a:rPr lang="en-US" sz="2400" dirty="0" err="1"/>
              <a:t>lebih</a:t>
            </a:r>
            <a:r>
              <a:rPr lang="en-US" sz="2400" dirty="0"/>
              <a:t> </a:t>
            </a:r>
            <a:r>
              <a:rPr lang="en-US" sz="2400" dirty="0" err="1"/>
              <a:t>baik</a:t>
            </a:r>
            <a:endParaRPr lang="en-US" sz="2400" dirty="0"/>
          </a:p>
        </p:txBody>
      </p:sp>
      <p:grpSp>
        <p:nvGrpSpPr>
          <p:cNvPr id="18" name="Group 17">
            <a:extLst>
              <a:ext uri="{FF2B5EF4-FFF2-40B4-BE49-F238E27FC236}">
                <a16:creationId xmlns:a16="http://schemas.microsoft.com/office/drawing/2014/main" id="{37F4C5E4-6B02-4EB2-82A0-B13B165DE23F}"/>
              </a:ext>
            </a:extLst>
          </p:cNvPr>
          <p:cNvGrpSpPr/>
          <p:nvPr/>
        </p:nvGrpSpPr>
        <p:grpSpPr>
          <a:xfrm>
            <a:off x="5414704" y="1088796"/>
            <a:ext cx="4458248" cy="3416320"/>
            <a:chOff x="5414704" y="1088796"/>
            <a:chExt cx="4458248" cy="3416320"/>
          </a:xfrm>
        </p:grpSpPr>
        <p:sp>
          <p:nvSpPr>
            <p:cNvPr id="2" name="TextBox 1">
              <a:extLst>
                <a:ext uri="{FF2B5EF4-FFF2-40B4-BE49-F238E27FC236}">
                  <a16:creationId xmlns:a16="http://schemas.microsoft.com/office/drawing/2014/main" id="{34CB9730-19CD-4FF0-9334-1AA7574A323F}"/>
                </a:ext>
              </a:extLst>
            </p:cNvPr>
            <p:cNvSpPr txBox="1"/>
            <p:nvPr/>
          </p:nvSpPr>
          <p:spPr>
            <a:xfrm>
              <a:off x="5414704" y="1088796"/>
              <a:ext cx="4458248" cy="3416320"/>
            </a:xfrm>
            <a:prstGeom prst="rect">
              <a:avLst/>
            </a:prstGeom>
            <a:noFill/>
            <a:ln>
              <a:solidFill>
                <a:schemeClr val="tx1"/>
              </a:solidFill>
            </a:ln>
          </p:spPr>
          <p:txBody>
            <a:bodyPr wrap="square" rtlCol="0">
              <a:spAutoFit/>
            </a:bodyPr>
            <a:lstStyle/>
            <a:p>
              <a:endParaRPr lang="en-US" sz="3600" dirty="0"/>
            </a:p>
            <a:p>
              <a:endParaRPr lang="en-US" sz="3600" dirty="0"/>
            </a:p>
            <a:p>
              <a:endParaRPr lang="en-US" sz="3600" dirty="0"/>
            </a:p>
            <a:p>
              <a:endParaRPr lang="en-US" sz="3600" dirty="0"/>
            </a:p>
            <a:p>
              <a:endParaRPr lang="en-US" sz="3600" dirty="0"/>
            </a:p>
            <a:p>
              <a:endParaRPr lang="en-US" sz="3600" dirty="0"/>
            </a:p>
          </p:txBody>
        </p:sp>
        <p:pic>
          <p:nvPicPr>
            <p:cNvPr id="8" name="Picture 7">
              <a:extLst>
                <a:ext uri="{FF2B5EF4-FFF2-40B4-BE49-F238E27FC236}">
                  <a16:creationId xmlns:a16="http://schemas.microsoft.com/office/drawing/2014/main" id="{3E8CF290-8E7D-4E39-8370-91076FEBE402}"/>
                </a:ext>
              </a:extLst>
            </p:cNvPr>
            <p:cNvPicPr>
              <a:picLocks noChangeAspect="1"/>
            </p:cNvPicPr>
            <p:nvPr/>
          </p:nvPicPr>
          <p:blipFill>
            <a:blip r:embed="rId6"/>
            <a:stretch>
              <a:fillRect/>
            </a:stretch>
          </p:blipFill>
          <p:spPr>
            <a:xfrm>
              <a:off x="7777871" y="1292273"/>
              <a:ext cx="1896311" cy="900962"/>
            </a:xfrm>
            <a:prstGeom prst="rect">
              <a:avLst/>
            </a:prstGeom>
          </p:spPr>
        </p:pic>
        <p:pic>
          <p:nvPicPr>
            <p:cNvPr id="7" name="Picture 6">
              <a:extLst>
                <a:ext uri="{FF2B5EF4-FFF2-40B4-BE49-F238E27FC236}">
                  <a16:creationId xmlns:a16="http://schemas.microsoft.com/office/drawing/2014/main" id="{5D8CB186-BE86-478C-B794-5A2524677BEE}"/>
                </a:ext>
              </a:extLst>
            </p:cNvPr>
            <p:cNvPicPr>
              <a:picLocks noChangeAspect="1"/>
            </p:cNvPicPr>
            <p:nvPr/>
          </p:nvPicPr>
          <p:blipFill>
            <a:blip r:embed="rId7"/>
            <a:stretch>
              <a:fillRect/>
            </a:stretch>
          </p:blipFill>
          <p:spPr>
            <a:xfrm>
              <a:off x="8046994" y="2749652"/>
              <a:ext cx="1485900" cy="904875"/>
            </a:xfrm>
            <a:prstGeom prst="rect">
              <a:avLst/>
            </a:prstGeom>
          </p:spPr>
        </p:pic>
        <p:sp>
          <p:nvSpPr>
            <p:cNvPr id="9" name="TextBox 8">
              <a:extLst>
                <a:ext uri="{FF2B5EF4-FFF2-40B4-BE49-F238E27FC236}">
                  <a16:creationId xmlns:a16="http://schemas.microsoft.com/office/drawing/2014/main" id="{DA925C70-85EB-4239-958D-EDE56CCECFAE}"/>
                </a:ext>
              </a:extLst>
            </p:cNvPr>
            <p:cNvSpPr txBox="1"/>
            <p:nvPr/>
          </p:nvSpPr>
          <p:spPr>
            <a:xfrm>
              <a:off x="8046994" y="2176793"/>
              <a:ext cx="1358064" cy="369332"/>
            </a:xfrm>
            <a:prstGeom prst="rect">
              <a:avLst/>
            </a:prstGeom>
            <a:noFill/>
          </p:spPr>
          <p:txBody>
            <a:bodyPr wrap="none" rtlCol="0">
              <a:spAutoFit/>
            </a:bodyPr>
            <a:lstStyle/>
            <a:p>
              <a:r>
                <a:rPr lang="en-US" dirty="0"/>
                <a:t>Galileo 1616</a:t>
              </a:r>
            </a:p>
          </p:txBody>
        </p:sp>
        <p:sp>
          <p:nvSpPr>
            <p:cNvPr id="11" name="TextBox 10">
              <a:extLst>
                <a:ext uri="{FF2B5EF4-FFF2-40B4-BE49-F238E27FC236}">
                  <a16:creationId xmlns:a16="http://schemas.microsoft.com/office/drawing/2014/main" id="{F510A67A-0D05-4A1F-8289-1CF3112F8ED2}"/>
                </a:ext>
              </a:extLst>
            </p:cNvPr>
            <p:cNvSpPr txBox="1"/>
            <p:nvPr/>
          </p:nvSpPr>
          <p:spPr>
            <a:xfrm>
              <a:off x="8116438" y="3691528"/>
              <a:ext cx="1346844" cy="369332"/>
            </a:xfrm>
            <a:prstGeom prst="rect">
              <a:avLst/>
            </a:prstGeom>
            <a:noFill/>
          </p:spPr>
          <p:txBody>
            <a:bodyPr wrap="none" rtlCol="0">
              <a:spAutoFit/>
            </a:bodyPr>
            <a:lstStyle/>
            <a:p>
              <a:r>
                <a:rPr lang="en-US" dirty="0"/>
                <a:t>Cassini 1666</a:t>
              </a:r>
            </a:p>
          </p:txBody>
        </p:sp>
        <p:pic>
          <p:nvPicPr>
            <p:cNvPr id="12" name="Picture 11">
              <a:extLst>
                <a:ext uri="{FF2B5EF4-FFF2-40B4-BE49-F238E27FC236}">
                  <a16:creationId xmlns:a16="http://schemas.microsoft.com/office/drawing/2014/main" id="{8DC4388A-A8D3-4972-962B-AA1F1CE335E0}"/>
                </a:ext>
              </a:extLst>
            </p:cNvPr>
            <p:cNvPicPr>
              <a:picLocks noChangeAspect="1"/>
            </p:cNvPicPr>
            <p:nvPr/>
          </p:nvPicPr>
          <p:blipFill>
            <a:blip r:embed="rId8"/>
            <a:stretch>
              <a:fillRect/>
            </a:stretch>
          </p:blipFill>
          <p:spPr>
            <a:xfrm>
              <a:off x="5995863" y="2716526"/>
              <a:ext cx="1237009" cy="1289929"/>
            </a:xfrm>
            <a:prstGeom prst="rect">
              <a:avLst/>
            </a:prstGeom>
          </p:spPr>
        </p:pic>
        <p:pic>
          <p:nvPicPr>
            <p:cNvPr id="13" name="Picture 12">
              <a:extLst>
                <a:ext uri="{FF2B5EF4-FFF2-40B4-BE49-F238E27FC236}">
                  <a16:creationId xmlns:a16="http://schemas.microsoft.com/office/drawing/2014/main" id="{BB111317-DD85-4756-930C-AA01D600D68A}"/>
                </a:ext>
              </a:extLst>
            </p:cNvPr>
            <p:cNvPicPr>
              <a:picLocks noChangeAspect="1"/>
            </p:cNvPicPr>
            <p:nvPr/>
          </p:nvPicPr>
          <p:blipFill rotWithShape="1">
            <a:blip r:embed="rId9"/>
            <a:srcRect l="13131" t="3746" r="20367" b="59773"/>
            <a:stretch/>
          </p:blipFill>
          <p:spPr>
            <a:xfrm>
              <a:off x="5520583" y="1292273"/>
              <a:ext cx="2151409" cy="817076"/>
            </a:xfrm>
            <a:prstGeom prst="rect">
              <a:avLst/>
            </a:prstGeom>
          </p:spPr>
        </p:pic>
        <p:sp>
          <p:nvSpPr>
            <p:cNvPr id="14" name="TextBox 13">
              <a:extLst>
                <a:ext uri="{FF2B5EF4-FFF2-40B4-BE49-F238E27FC236}">
                  <a16:creationId xmlns:a16="http://schemas.microsoft.com/office/drawing/2014/main" id="{CA77EED2-A6E0-4168-AA0A-9F22D7783435}"/>
                </a:ext>
              </a:extLst>
            </p:cNvPr>
            <p:cNvSpPr txBox="1"/>
            <p:nvPr/>
          </p:nvSpPr>
          <p:spPr>
            <a:xfrm>
              <a:off x="5917255" y="2176793"/>
              <a:ext cx="1358064" cy="369332"/>
            </a:xfrm>
            <a:prstGeom prst="rect">
              <a:avLst/>
            </a:prstGeom>
            <a:noFill/>
          </p:spPr>
          <p:txBody>
            <a:bodyPr wrap="none" rtlCol="0">
              <a:spAutoFit/>
            </a:bodyPr>
            <a:lstStyle/>
            <a:p>
              <a:r>
                <a:rPr lang="en-US" dirty="0"/>
                <a:t>Galileo 1610</a:t>
              </a:r>
            </a:p>
          </p:txBody>
        </p:sp>
        <p:sp>
          <p:nvSpPr>
            <p:cNvPr id="15" name="TextBox 14">
              <a:extLst>
                <a:ext uri="{FF2B5EF4-FFF2-40B4-BE49-F238E27FC236}">
                  <a16:creationId xmlns:a16="http://schemas.microsoft.com/office/drawing/2014/main" id="{4808ECF0-9D51-4859-A7E1-AECDDE8A37B2}"/>
                </a:ext>
              </a:extLst>
            </p:cNvPr>
            <p:cNvSpPr txBox="1"/>
            <p:nvPr/>
          </p:nvSpPr>
          <p:spPr>
            <a:xfrm>
              <a:off x="5940945" y="4006455"/>
              <a:ext cx="1346844" cy="369332"/>
            </a:xfrm>
            <a:prstGeom prst="rect">
              <a:avLst/>
            </a:prstGeom>
            <a:noFill/>
          </p:spPr>
          <p:txBody>
            <a:bodyPr wrap="none" rtlCol="0">
              <a:spAutoFit/>
            </a:bodyPr>
            <a:lstStyle/>
            <a:p>
              <a:r>
                <a:rPr lang="en-US" dirty="0"/>
                <a:t>Cassini 1666</a:t>
              </a:r>
            </a:p>
          </p:txBody>
        </p:sp>
      </p:grpSp>
      <p:pic>
        <p:nvPicPr>
          <p:cNvPr id="16" name="Picture 10" descr="huygenh2">
            <a:extLst>
              <a:ext uri="{FF2B5EF4-FFF2-40B4-BE49-F238E27FC236}">
                <a16:creationId xmlns:a16="http://schemas.microsoft.com/office/drawing/2014/main" id="{94BAE3A6-A3F1-4F97-B489-FAAE60DA44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228"/>
          <a:stretch/>
        </p:blipFill>
        <p:spPr bwMode="auto">
          <a:xfrm>
            <a:off x="10890222" y="2821097"/>
            <a:ext cx="796220" cy="78120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94786EE-BCC5-40E7-8124-CC71E12337E2}"/>
              </a:ext>
            </a:extLst>
          </p:cNvPr>
          <p:cNvSpPr txBox="1"/>
          <p:nvPr/>
        </p:nvSpPr>
        <p:spPr>
          <a:xfrm>
            <a:off x="10556684" y="3671316"/>
            <a:ext cx="1507079" cy="369332"/>
          </a:xfrm>
          <a:prstGeom prst="rect">
            <a:avLst/>
          </a:prstGeom>
          <a:noFill/>
        </p:spPr>
        <p:txBody>
          <a:bodyPr wrap="none" rtlCol="0">
            <a:spAutoFit/>
          </a:bodyPr>
          <a:lstStyle/>
          <a:p>
            <a:r>
              <a:rPr lang="en-US" dirty="0"/>
              <a:t>Huygens 1672</a:t>
            </a:r>
          </a:p>
        </p:txBody>
      </p:sp>
      <p:pic>
        <p:nvPicPr>
          <p:cNvPr id="19" name="Picture 18">
            <a:extLst>
              <a:ext uri="{FF2B5EF4-FFF2-40B4-BE49-F238E27FC236}">
                <a16:creationId xmlns:a16="http://schemas.microsoft.com/office/drawing/2014/main" id="{E5C090A5-5D8D-4050-B09A-06D159ED6775}"/>
              </a:ext>
            </a:extLst>
          </p:cNvPr>
          <p:cNvPicPr>
            <a:picLocks noChangeAspect="1"/>
          </p:cNvPicPr>
          <p:nvPr/>
        </p:nvPicPr>
        <p:blipFill>
          <a:blip r:embed="rId11"/>
          <a:stretch>
            <a:fillRect/>
          </a:stretch>
        </p:blipFill>
        <p:spPr>
          <a:xfrm>
            <a:off x="10470843" y="-13106"/>
            <a:ext cx="1278615" cy="1356107"/>
          </a:xfrm>
          <a:prstGeom prst="rect">
            <a:avLst/>
          </a:prstGeom>
        </p:spPr>
      </p:pic>
      <p:sp>
        <p:nvSpPr>
          <p:cNvPr id="20" name="TextBox 19">
            <a:extLst>
              <a:ext uri="{FF2B5EF4-FFF2-40B4-BE49-F238E27FC236}">
                <a16:creationId xmlns:a16="http://schemas.microsoft.com/office/drawing/2014/main" id="{02FDDCE1-7673-466B-801E-3BC0BEAD70AA}"/>
              </a:ext>
            </a:extLst>
          </p:cNvPr>
          <p:cNvSpPr txBox="1"/>
          <p:nvPr/>
        </p:nvSpPr>
        <p:spPr>
          <a:xfrm>
            <a:off x="10576722" y="975195"/>
            <a:ext cx="1467005" cy="369332"/>
          </a:xfrm>
          <a:prstGeom prst="rect">
            <a:avLst/>
          </a:prstGeom>
          <a:noFill/>
        </p:spPr>
        <p:txBody>
          <a:bodyPr wrap="none" rtlCol="0">
            <a:spAutoFit/>
          </a:bodyPr>
          <a:lstStyle/>
          <a:p>
            <a:r>
              <a:rPr lang="en-US" dirty="0"/>
              <a:t>Fontana 1638</a:t>
            </a:r>
          </a:p>
        </p:txBody>
      </p:sp>
      <p:pic>
        <p:nvPicPr>
          <p:cNvPr id="21" name="Picture 20">
            <a:extLst>
              <a:ext uri="{FF2B5EF4-FFF2-40B4-BE49-F238E27FC236}">
                <a16:creationId xmlns:a16="http://schemas.microsoft.com/office/drawing/2014/main" id="{FD47EE15-99A2-4608-A492-C5367A958D82}"/>
              </a:ext>
            </a:extLst>
          </p:cNvPr>
          <p:cNvPicPr>
            <a:picLocks noChangeAspect="1"/>
          </p:cNvPicPr>
          <p:nvPr/>
        </p:nvPicPr>
        <p:blipFill>
          <a:blip r:embed="rId12"/>
          <a:stretch>
            <a:fillRect/>
          </a:stretch>
        </p:blipFill>
        <p:spPr>
          <a:xfrm>
            <a:off x="10933124" y="1525792"/>
            <a:ext cx="710416" cy="730909"/>
          </a:xfrm>
          <a:prstGeom prst="rect">
            <a:avLst/>
          </a:prstGeom>
        </p:spPr>
      </p:pic>
      <p:sp>
        <p:nvSpPr>
          <p:cNvPr id="22" name="TextBox 21">
            <a:extLst>
              <a:ext uri="{FF2B5EF4-FFF2-40B4-BE49-F238E27FC236}">
                <a16:creationId xmlns:a16="http://schemas.microsoft.com/office/drawing/2014/main" id="{05B40FF1-2679-40A4-BBB3-1B7B31AD3BDF}"/>
              </a:ext>
            </a:extLst>
          </p:cNvPr>
          <p:cNvSpPr txBox="1"/>
          <p:nvPr/>
        </p:nvSpPr>
        <p:spPr>
          <a:xfrm>
            <a:off x="10576722" y="2257275"/>
            <a:ext cx="1346844" cy="369332"/>
          </a:xfrm>
          <a:prstGeom prst="rect">
            <a:avLst/>
          </a:prstGeom>
          <a:noFill/>
        </p:spPr>
        <p:txBody>
          <a:bodyPr wrap="none" rtlCol="0">
            <a:spAutoFit/>
          </a:bodyPr>
          <a:lstStyle/>
          <a:p>
            <a:r>
              <a:rPr lang="en-US" dirty="0"/>
              <a:t>Cassini 1666</a:t>
            </a:r>
          </a:p>
        </p:txBody>
      </p:sp>
      <p:pic>
        <p:nvPicPr>
          <p:cNvPr id="23" name="Picture 22">
            <a:extLst>
              <a:ext uri="{FF2B5EF4-FFF2-40B4-BE49-F238E27FC236}">
                <a16:creationId xmlns:a16="http://schemas.microsoft.com/office/drawing/2014/main" id="{86239B9A-CAA7-48FC-8125-1DCDFB79E289}"/>
              </a:ext>
            </a:extLst>
          </p:cNvPr>
          <p:cNvPicPr>
            <a:picLocks noChangeAspect="1"/>
          </p:cNvPicPr>
          <p:nvPr/>
        </p:nvPicPr>
        <p:blipFill>
          <a:blip r:embed="rId13"/>
          <a:stretch>
            <a:fillRect/>
          </a:stretch>
        </p:blipFill>
        <p:spPr>
          <a:xfrm>
            <a:off x="10867292" y="4132083"/>
            <a:ext cx="819150" cy="819150"/>
          </a:xfrm>
          <a:prstGeom prst="rect">
            <a:avLst/>
          </a:prstGeom>
        </p:spPr>
      </p:pic>
      <p:sp>
        <p:nvSpPr>
          <p:cNvPr id="24" name="TextBox 23">
            <a:extLst>
              <a:ext uri="{FF2B5EF4-FFF2-40B4-BE49-F238E27FC236}">
                <a16:creationId xmlns:a16="http://schemas.microsoft.com/office/drawing/2014/main" id="{902EA223-FDD0-4FBB-8F74-EDA862B21852}"/>
              </a:ext>
            </a:extLst>
          </p:cNvPr>
          <p:cNvSpPr txBox="1"/>
          <p:nvPr/>
        </p:nvSpPr>
        <p:spPr>
          <a:xfrm>
            <a:off x="10576722" y="4928795"/>
            <a:ext cx="1519198" cy="369332"/>
          </a:xfrm>
          <a:prstGeom prst="rect">
            <a:avLst/>
          </a:prstGeom>
          <a:noFill/>
        </p:spPr>
        <p:txBody>
          <a:bodyPr wrap="none" rtlCol="0">
            <a:spAutoFit/>
          </a:bodyPr>
          <a:lstStyle/>
          <a:p>
            <a:r>
              <a:rPr lang="en-US" dirty="0"/>
              <a:t>Herschel 1783</a:t>
            </a:r>
          </a:p>
        </p:txBody>
      </p:sp>
      <p:pic>
        <p:nvPicPr>
          <p:cNvPr id="26" name="Picture 25">
            <a:extLst>
              <a:ext uri="{FF2B5EF4-FFF2-40B4-BE49-F238E27FC236}">
                <a16:creationId xmlns:a16="http://schemas.microsoft.com/office/drawing/2014/main" id="{4D9A602F-EA45-4E9C-9539-40F2C347415C}"/>
              </a:ext>
            </a:extLst>
          </p:cNvPr>
          <p:cNvPicPr>
            <a:picLocks noChangeAspect="1"/>
          </p:cNvPicPr>
          <p:nvPr/>
        </p:nvPicPr>
        <p:blipFill>
          <a:blip r:embed="rId14"/>
          <a:stretch>
            <a:fillRect/>
          </a:stretch>
        </p:blipFill>
        <p:spPr>
          <a:xfrm>
            <a:off x="10926746" y="5370256"/>
            <a:ext cx="819150" cy="891733"/>
          </a:xfrm>
          <a:prstGeom prst="rect">
            <a:avLst/>
          </a:prstGeom>
        </p:spPr>
      </p:pic>
      <p:sp>
        <p:nvSpPr>
          <p:cNvPr id="28" name="TextBox 27">
            <a:extLst>
              <a:ext uri="{FF2B5EF4-FFF2-40B4-BE49-F238E27FC236}">
                <a16:creationId xmlns:a16="http://schemas.microsoft.com/office/drawing/2014/main" id="{89AE649B-5C56-4761-9123-CECE3EA3F05E}"/>
              </a:ext>
            </a:extLst>
          </p:cNvPr>
          <p:cNvSpPr txBox="1"/>
          <p:nvPr/>
        </p:nvSpPr>
        <p:spPr>
          <a:xfrm>
            <a:off x="10521792" y="6273616"/>
            <a:ext cx="1595309" cy="369332"/>
          </a:xfrm>
          <a:prstGeom prst="rect">
            <a:avLst/>
          </a:prstGeom>
          <a:noFill/>
        </p:spPr>
        <p:txBody>
          <a:bodyPr wrap="none" rtlCol="0">
            <a:spAutoFit/>
          </a:bodyPr>
          <a:lstStyle/>
          <a:p>
            <a:r>
              <a:rPr lang="en-US" dirty="0"/>
              <a:t>De la Rue 1856</a:t>
            </a:r>
          </a:p>
        </p:txBody>
      </p:sp>
      <p:sp>
        <p:nvSpPr>
          <p:cNvPr id="29" name="Rectangle 28">
            <a:extLst>
              <a:ext uri="{FF2B5EF4-FFF2-40B4-BE49-F238E27FC236}">
                <a16:creationId xmlns:a16="http://schemas.microsoft.com/office/drawing/2014/main" id="{3BB87C76-A8BB-45E5-8875-54240A609537}"/>
              </a:ext>
            </a:extLst>
          </p:cNvPr>
          <p:cNvSpPr/>
          <p:nvPr/>
        </p:nvSpPr>
        <p:spPr>
          <a:xfrm>
            <a:off x="10426542" y="98831"/>
            <a:ext cx="1684078" cy="65441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456A40E-82A2-4173-AE74-C96C90669AD1}"/>
              </a:ext>
            </a:extLst>
          </p:cNvPr>
          <p:cNvCxnSpPr/>
          <p:nvPr/>
        </p:nvCxnSpPr>
        <p:spPr>
          <a:xfrm>
            <a:off x="7720721" y="1088796"/>
            <a:ext cx="0" cy="3416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967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6E10A1-770B-44D1-9BFB-A77B6F6E8F04}"/>
              </a:ext>
            </a:extLst>
          </p:cNvPr>
          <p:cNvPicPr>
            <a:picLocks noChangeAspect="1"/>
          </p:cNvPicPr>
          <p:nvPr/>
        </p:nvPicPr>
        <p:blipFill>
          <a:blip r:embed="rId3"/>
          <a:stretch>
            <a:fillRect/>
          </a:stretch>
        </p:blipFill>
        <p:spPr>
          <a:xfrm flipH="1">
            <a:off x="10794242" y="5554638"/>
            <a:ext cx="1011071" cy="995149"/>
          </a:xfrm>
          <a:prstGeom prst="rect">
            <a:avLst/>
          </a:prstGeom>
        </p:spPr>
      </p:pic>
    </p:spTree>
    <p:extLst>
      <p:ext uri="{BB962C8B-B14F-4D97-AF65-F5344CB8AC3E}">
        <p14:creationId xmlns:p14="http://schemas.microsoft.com/office/powerpoint/2010/main" val="2620516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19F76ECD-2E1C-474A-B751-1F445871A355}"/>
              </a:ext>
            </a:extLst>
          </p:cNvPr>
          <p:cNvSpPr txBox="1">
            <a:spLocks noChangeArrowheads="1"/>
          </p:cNvSpPr>
          <p:nvPr/>
        </p:nvSpPr>
        <p:spPr bwMode="auto">
          <a:xfrm>
            <a:off x="1389679" y="615511"/>
            <a:ext cx="8382971"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a:latin typeface="Comic Sans MS" panose="030F0702030302020204" pitchFamily="66" charset="0"/>
              </a:rPr>
              <a:t>Era </a:t>
            </a:r>
            <a:r>
              <a:rPr lang="en-US" altLang="en-US" sz="2600" b="1" dirty="0" err="1">
                <a:latin typeface="Comic Sans MS" panose="030F0702030302020204" pitchFamily="66" charset="0"/>
              </a:rPr>
              <a:t>Fotografi</a:t>
            </a:r>
            <a:r>
              <a:rPr lang="en-US" altLang="en-US" sz="2600" b="1" dirty="0">
                <a:latin typeface="Comic Sans MS" panose="030F0702030302020204" pitchFamily="66" charset="0"/>
              </a:rPr>
              <a:t> (1840-an)</a:t>
            </a:r>
          </a:p>
        </p:txBody>
      </p:sp>
      <p:pic>
        <p:nvPicPr>
          <p:cNvPr id="3" name="Picture 2">
            <a:extLst>
              <a:ext uri="{FF2B5EF4-FFF2-40B4-BE49-F238E27FC236}">
                <a16:creationId xmlns:a16="http://schemas.microsoft.com/office/drawing/2014/main" id="{06A0175F-63D7-4AC7-A047-864661D02E94}"/>
              </a:ext>
            </a:extLst>
          </p:cNvPr>
          <p:cNvPicPr>
            <a:picLocks noChangeAspect="1"/>
          </p:cNvPicPr>
          <p:nvPr/>
        </p:nvPicPr>
        <p:blipFill rotWithShape="1">
          <a:blip r:embed="rId3"/>
          <a:srcRect r="70881"/>
          <a:stretch/>
        </p:blipFill>
        <p:spPr>
          <a:xfrm>
            <a:off x="7991476" y="2238398"/>
            <a:ext cx="1972026" cy="2566477"/>
          </a:xfrm>
          <a:prstGeom prst="rect">
            <a:avLst/>
          </a:prstGeom>
        </p:spPr>
      </p:pic>
      <p:pic>
        <p:nvPicPr>
          <p:cNvPr id="4" name="Picture 3">
            <a:extLst>
              <a:ext uri="{FF2B5EF4-FFF2-40B4-BE49-F238E27FC236}">
                <a16:creationId xmlns:a16="http://schemas.microsoft.com/office/drawing/2014/main" id="{F4514EE9-F6D9-4992-B93E-FD789415A058}"/>
              </a:ext>
            </a:extLst>
          </p:cNvPr>
          <p:cNvPicPr>
            <a:picLocks noChangeAspect="1"/>
          </p:cNvPicPr>
          <p:nvPr/>
        </p:nvPicPr>
        <p:blipFill>
          <a:blip r:embed="rId4"/>
          <a:stretch>
            <a:fillRect/>
          </a:stretch>
        </p:blipFill>
        <p:spPr>
          <a:xfrm>
            <a:off x="7991476" y="5235169"/>
            <a:ext cx="2552700" cy="1257300"/>
          </a:xfrm>
          <a:prstGeom prst="rect">
            <a:avLst/>
          </a:prstGeom>
        </p:spPr>
      </p:pic>
      <p:pic>
        <p:nvPicPr>
          <p:cNvPr id="5" name="Picture 4">
            <a:extLst>
              <a:ext uri="{FF2B5EF4-FFF2-40B4-BE49-F238E27FC236}">
                <a16:creationId xmlns:a16="http://schemas.microsoft.com/office/drawing/2014/main" id="{E3D7F916-FCAA-4846-A949-FBFF317F0CD5}"/>
              </a:ext>
            </a:extLst>
          </p:cNvPr>
          <p:cNvPicPr>
            <a:picLocks noChangeAspect="1"/>
          </p:cNvPicPr>
          <p:nvPr/>
        </p:nvPicPr>
        <p:blipFill>
          <a:blip r:embed="rId5"/>
          <a:stretch>
            <a:fillRect/>
          </a:stretch>
        </p:blipFill>
        <p:spPr>
          <a:xfrm>
            <a:off x="5762274" y="2238398"/>
            <a:ext cx="1972026" cy="2056390"/>
          </a:xfrm>
          <a:prstGeom prst="rect">
            <a:avLst/>
          </a:prstGeom>
        </p:spPr>
      </p:pic>
      <p:pic>
        <p:nvPicPr>
          <p:cNvPr id="6" name="Picture 5">
            <a:extLst>
              <a:ext uri="{FF2B5EF4-FFF2-40B4-BE49-F238E27FC236}">
                <a16:creationId xmlns:a16="http://schemas.microsoft.com/office/drawing/2014/main" id="{33C13C41-52CB-4C4D-BDAE-7608789820BC}"/>
              </a:ext>
            </a:extLst>
          </p:cNvPr>
          <p:cNvPicPr>
            <a:picLocks noChangeAspect="1"/>
          </p:cNvPicPr>
          <p:nvPr/>
        </p:nvPicPr>
        <p:blipFill>
          <a:blip r:embed="rId6"/>
          <a:stretch>
            <a:fillRect/>
          </a:stretch>
        </p:blipFill>
        <p:spPr>
          <a:xfrm>
            <a:off x="5734185" y="5235169"/>
            <a:ext cx="2064619" cy="1257300"/>
          </a:xfrm>
          <a:prstGeom prst="rect">
            <a:avLst/>
          </a:prstGeom>
        </p:spPr>
      </p:pic>
      <p:sp>
        <p:nvSpPr>
          <p:cNvPr id="7" name="Rectangle 6">
            <a:extLst>
              <a:ext uri="{FF2B5EF4-FFF2-40B4-BE49-F238E27FC236}">
                <a16:creationId xmlns:a16="http://schemas.microsoft.com/office/drawing/2014/main" id="{10059324-5B23-4841-96E0-A6D263604DDF}"/>
              </a:ext>
            </a:extLst>
          </p:cNvPr>
          <p:cNvSpPr/>
          <p:nvPr/>
        </p:nvSpPr>
        <p:spPr>
          <a:xfrm>
            <a:off x="6074865" y="1780266"/>
            <a:ext cx="1346844" cy="369332"/>
          </a:xfrm>
          <a:prstGeom prst="rect">
            <a:avLst/>
          </a:prstGeom>
        </p:spPr>
        <p:txBody>
          <a:bodyPr wrap="none">
            <a:spAutoFit/>
          </a:bodyPr>
          <a:lstStyle/>
          <a:p>
            <a:r>
              <a:rPr lang="en-US" dirty="0"/>
              <a:t>Cassini 1666</a:t>
            </a:r>
          </a:p>
        </p:txBody>
      </p:sp>
      <p:pic>
        <p:nvPicPr>
          <p:cNvPr id="8" name="Picture 7">
            <a:extLst>
              <a:ext uri="{FF2B5EF4-FFF2-40B4-BE49-F238E27FC236}">
                <a16:creationId xmlns:a16="http://schemas.microsoft.com/office/drawing/2014/main" id="{DFA1FD77-7475-4355-A425-6B4D2B8DA3E9}"/>
              </a:ext>
            </a:extLst>
          </p:cNvPr>
          <p:cNvPicPr>
            <a:picLocks noChangeAspect="1"/>
          </p:cNvPicPr>
          <p:nvPr/>
        </p:nvPicPr>
        <p:blipFill rotWithShape="1">
          <a:blip r:embed="rId3"/>
          <a:srcRect l="71522" r="-641"/>
          <a:stretch/>
        </p:blipFill>
        <p:spPr>
          <a:xfrm>
            <a:off x="10020300" y="2238398"/>
            <a:ext cx="1972026" cy="2566477"/>
          </a:xfrm>
          <a:prstGeom prst="rect">
            <a:avLst/>
          </a:prstGeom>
        </p:spPr>
      </p:pic>
      <p:sp>
        <p:nvSpPr>
          <p:cNvPr id="9" name="TextBox 8">
            <a:extLst>
              <a:ext uri="{FF2B5EF4-FFF2-40B4-BE49-F238E27FC236}">
                <a16:creationId xmlns:a16="http://schemas.microsoft.com/office/drawing/2014/main" id="{1A2D78AA-B562-4D12-BEDB-068D0F6E943A}"/>
              </a:ext>
            </a:extLst>
          </p:cNvPr>
          <p:cNvSpPr txBox="1"/>
          <p:nvPr/>
        </p:nvSpPr>
        <p:spPr>
          <a:xfrm>
            <a:off x="8130391" y="1750532"/>
            <a:ext cx="3628989" cy="369332"/>
          </a:xfrm>
          <a:prstGeom prst="rect">
            <a:avLst/>
          </a:prstGeom>
          <a:noFill/>
        </p:spPr>
        <p:txBody>
          <a:bodyPr wrap="square" rtlCol="0">
            <a:spAutoFit/>
          </a:bodyPr>
          <a:lstStyle/>
          <a:p>
            <a:pPr algn="ctr"/>
            <a:r>
              <a:rPr lang="en-US" dirty="0" err="1"/>
              <a:t>Observatorium</a:t>
            </a:r>
            <a:r>
              <a:rPr lang="en-US" dirty="0"/>
              <a:t> </a:t>
            </a:r>
            <a:r>
              <a:rPr lang="en-US" dirty="0" err="1"/>
              <a:t>Bosscha</a:t>
            </a:r>
            <a:endParaRPr lang="en-US" dirty="0"/>
          </a:p>
        </p:txBody>
      </p:sp>
      <p:sp>
        <p:nvSpPr>
          <p:cNvPr id="10" name="TextBox 9">
            <a:extLst>
              <a:ext uri="{FF2B5EF4-FFF2-40B4-BE49-F238E27FC236}">
                <a16:creationId xmlns:a16="http://schemas.microsoft.com/office/drawing/2014/main" id="{9685923C-C75F-4303-8175-C7B2BC82EA8E}"/>
              </a:ext>
            </a:extLst>
          </p:cNvPr>
          <p:cNvSpPr txBox="1"/>
          <p:nvPr/>
        </p:nvSpPr>
        <p:spPr>
          <a:xfrm>
            <a:off x="10544176" y="6123137"/>
            <a:ext cx="1215204" cy="369332"/>
          </a:xfrm>
          <a:prstGeom prst="rect">
            <a:avLst/>
          </a:prstGeom>
          <a:solidFill>
            <a:schemeClr val="tx1"/>
          </a:solidFill>
        </p:spPr>
        <p:txBody>
          <a:bodyPr wrap="none" rtlCol="0">
            <a:spAutoFit/>
          </a:bodyPr>
          <a:lstStyle/>
          <a:p>
            <a:r>
              <a:rPr lang="en-US" dirty="0">
                <a:solidFill>
                  <a:schemeClr val="bg1"/>
                </a:solidFill>
              </a:rPr>
              <a:t>2 Feb 1975</a:t>
            </a:r>
          </a:p>
        </p:txBody>
      </p:sp>
      <p:sp>
        <p:nvSpPr>
          <p:cNvPr id="11" name="TextBox 10">
            <a:extLst>
              <a:ext uri="{FF2B5EF4-FFF2-40B4-BE49-F238E27FC236}">
                <a16:creationId xmlns:a16="http://schemas.microsoft.com/office/drawing/2014/main" id="{1A6A0C8E-292A-4999-92C4-95A43B779B25}"/>
              </a:ext>
            </a:extLst>
          </p:cNvPr>
          <p:cNvSpPr txBox="1"/>
          <p:nvPr/>
        </p:nvSpPr>
        <p:spPr>
          <a:xfrm>
            <a:off x="8286646" y="4351937"/>
            <a:ext cx="1352654" cy="369332"/>
          </a:xfrm>
          <a:prstGeom prst="rect">
            <a:avLst/>
          </a:prstGeom>
          <a:solidFill>
            <a:schemeClr val="tx1"/>
          </a:solidFill>
        </p:spPr>
        <p:txBody>
          <a:bodyPr wrap="square" rtlCol="0">
            <a:spAutoFit/>
          </a:bodyPr>
          <a:lstStyle/>
          <a:p>
            <a:pPr algn="ctr"/>
            <a:r>
              <a:rPr lang="en-US" dirty="0">
                <a:solidFill>
                  <a:schemeClr val="bg1"/>
                </a:solidFill>
              </a:rPr>
              <a:t>1949</a:t>
            </a:r>
          </a:p>
        </p:txBody>
      </p:sp>
      <p:sp>
        <p:nvSpPr>
          <p:cNvPr id="12" name="TextBox 11">
            <a:extLst>
              <a:ext uri="{FF2B5EF4-FFF2-40B4-BE49-F238E27FC236}">
                <a16:creationId xmlns:a16="http://schemas.microsoft.com/office/drawing/2014/main" id="{B84E1218-695B-4700-98CF-D8182AA97C36}"/>
              </a:ext>
            </a:extLst>
          </p:cNvPr>
          <p:cNvSpPr txBox="1"/>
          <p:nvPr/>
        </p:nvSpPr>
        <p:spPr>
          <a:xfrm>
            <a:off x="10329986" y="4351937"/>
            <a:ext cx="1352654" cy="369332"/>
          </a:xfrm>
          <a:prstGeom prst="rect">
            <a:avLst/>
          </a:prstGeom>
          <a:solidFill>
            <a:schemeClr val="tx1"/>
          </a:solidFill>
        </p:spPr>
        <p:txBody>
          <a:bodyPr wrap="square" rtlCol="0">
            <a:spAutoFit/>
          </a:bodyPr>
          <a:lstStyle/>
          <a:p>
            <a:pPr algn="ctr"/>
            <a:r>
              <a:rPr lang="en-US" dirty="0">
                <a:solidFill>
                  <a:schemeClr val="bg1"/>
                </a:solidFill>
              </a:rPr>
              <a:t>1980</a:t>
            </a:r>
          </a:p>
        </p:txBody>
      </p:sp>
      <p:pic>
        <p:nvPicPr>
          <p:cNvPr id="13" name="Picture 12">
            <a:extLst>
              <a:ext uri="{FF2B5EF4-FFF2-40B4-BE49-F238E27FC236}">
                <a16:creationId xmlns:a16="http://schemas.microsoft.com/office/drawing/2014/main" id="{CC435171-60A3-47CF-9640-C847F4EB2977}"/>
              </a:ext>
            </a:extLst>
          </p:cNvPr>
          <p:cNvPicPr>
            <a:picLocks noChangeAspect="1"/>
          </p:cNvPicPr>
          <p:nvPr/>
        </p:nvPicPr>
        <p:blipFill>
          <a:blip r:embed="rId7"/>
          <a:stretch>
            <a:fillRect/>
          </a:stretch>
        </p:blipFill>
        <p:spPr>
          <a:xfrm>
            <a:off x="526755" y="1720444"/>
            <a:ext cx="3905250" cy="3514725"/>
          </a:xfrm>
          <a:prstGeom prst="rect">
            <a:avLst/>
          </a:prstGeom>
        </p:spPr>
      </p:pic>
      <p:sp>
        <p:nvSpPr>
          <p:cNvPr id="14" name="TextBox 13">
            <a:extLst>
              <a:ext uri="{FF2B5EF4-FFF2-40B4-BE49-F238E27FC236}">
                <a16:creationId xmlns:a16="http://schemas.microsoft.com/office/drawing/2014/main" id="{03EDCB78-B8D4-4124-B3B2-BF43F108AC96}"/>
              </a:ext>
            </a:extLst>
          </p:cNvPr>
          <p:cNvSpPr txBox="1"/>
          <p:nvPr/>
        </p:nvSpPr>
        <p:spPr>
          <a:xfrm>
            <a:off x="417180" y="5418056"/>
            <a:ext cx="4348390" cy="1107996"/>
          </a:xfrm>
          <a:prstGeom prst="rect">
            <a:avLst/>
          </a:prstGeom>
          <a:noFill/>
        </p:spPr>
        <p:txBody>
          <a:bodyPr wrap="square" rtlCol="0">
            <a:spAutoFit/>
          </a:bodyPr>
          <a:lstStyle/>
          <a:p>
            <a:r>
              <a:rPr lang="en-US" sz="2200" dirty="0" err="1"/>
              <a:t>Astronom</a:t>
            </a:r>
            <a:r>
              <a:rPr lang="en-US" sz="2200" dirty="0"/>
              <a:t> </a:t>
            </a:r>
            <a:r>
              <a:rPr lang="en-US" sz="2200" dirty="0" err="1"/>
              <a:t>dapat</a:t>
            </a:r>
            <a:r>
              <a:rPr lang="en-US" sz="2200" dirty="0"/>
              <a:t> </a:t>
            </a:r>
            <a:r>
              <a:rPr lang="en-US" sz="2200" dirty="0" err="1"/>
              <a:t>merekam</a:t>
            </a:r>
            <a:r>
              <a:rPr lang="en-US" sz="2200" dirty="0"/>
              <a:t> </a:t>
            </a:r>
            <a:r>
              <a:rPr lang="en-US" sz="2200" dirty="0" err="1"/>
              <a:t>gambar</a:t>
            </a:r>
            <a:r>
              <a:rPr lang="en-US" sz="2200" dirty="0"/>
              <a:t> </a:t>
            </a:r>
            <a:r>
              <a:rPr lang="en-US" sz="2200" dirty="0" err="1"/>
              <a:t>lebih</a:t>
            </a:r>
            <a:r>
              <a:rPr lang="en-US" sz="2200" dirty="0"/>
              <a:t> </a:t>
            </a:r>
            <a:r>
              <a:rPr lang="en-US" sz="2200" dirty="0" err="1"/>
              <a:t>baik</a:t>
            </a:r>
            <a:r>
              <a:rPr lang="en-US" sz="2200" dirty="0"/>
              <a:t> dan </a:t>
            </a:r>
            <a:r>
              <a:rPr lang="en-US" sz="2200" dirty="0" err="1"/>
              <a:t>dapat</a:t>
            </a:r>
            <a:r>
              <a:rPr lang="en-US" sz="2200" dirty="0"/>
              <a:t> </a:t>
            </a:r>
            <a:r>
              <a:rPr lang="en-US" sz="2200" dirty="0" err="1"/>
              <a:t>mengumpulkan</a:t>
            </a:r>
            <a:r>
              <a:rPr lang="en-US" sz="2200" dirty="0"/>
              <a:t> </a:t>
            </a:r>
            <a:r>
              <a:rPr lang="en-US" sz="2200" dirty="0" err="1"/>
              <a:t>foton</a:t>
            </a:r>
            <a:r>
              <a:rPr lang="en-US" sz="2200" dirty="0"/>
              <a:t> </a:t>
            </a:r>
            <a:r>
              <a:rPr lang="en-US" sz="2200" dirty="0" err="1"/>
              <a:t>lebih</a:t>
            </a:r>
            <a:r>
              <a:rPr lang="en-US" sz="2200" dirty="0"/>
              <a:t> lama</a:t>
            </a:r>
          </a:p>
        </p:txBody>
      </p:sp>
      <p:sp>
        <p:nvSpPr>
          <p:cNvPr id="15" name="Text Box 4">
            <a:extLst>
              <a:ext uri="{FF2B5EF4-FFF2-40B4-BE49-F238E27FC236}">
                <a16:creationId xmlns:a16="http://schemas.microsoft.com/office/drawing/2014/main" id="{22C00411-6A02-4A7D-A0B7-B249A271584C}"/>
              </a:ext>
            </a:extLst>
          </p:cNvPr>
          <p:cNvSpPr txBox="1">
            <a:spLocks noChangeArrowheads="1"/>
          </p:cNvSpPr>
          <p:nvPr/>
        </p:nvSpPr>
        <p:spPr bwMode="auto">
          <a:xfrm>
            <a:off x="1389678" y="137458"/>
            <a:ext cx="8382971"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err="1">
                <a:latin typeface="Comic Sans MS" panose="030F0702030302020204" pitchFamily="66" charset="0"/>
              </a:rPr>
              <a:t>Perkembangan</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instrumen</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astronomi</a:t>
            </a:r>
            <a:r>
              <a:rPr lang="en-US" altLang="en-US" sz="2600" b="1" dirty="0">
                <a:latin typeface="Comic Sans MS" panose="030F0702030302020204" pitchFamily="66" charset="0"/>
              </a:rPr>
              <a:t>:</a:t>
            </a:r>
          </a:p>
        </p:txBody>
      </p:sp>
    </p:spTree>
    <p:extLst>
      <p:ext uri="{BB962C8B-B14F-4D97-AF65-F5344CB8AC3E}">
        <p14:creationId xmlns:p14="http://schemas.microsoft.com/office/powerpoint/2010/main" val="287551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894379" y="98831"/>
            <a:ext cx="5335115"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en-US" sz="2600" b="1" dirty="0" err="1">
                <a:latin typeface="Comic Sans MS" panose="030F0702030302020204" pitchFamily="66" charset="0"/>
              </a:rPr>
              <a:t>Penemuan</a:t>
            </a:r>
            <a:r>
              <a:rPr lang="en-US" altLang="en-US" sz="2600" b="1" dirty="0">
                <a:latin typeface="Comic Sans MS" panose="030F0702030302020204" pitchFamily="66" charset="0"/>
              </a:rPr>
              <a:t> [planet]: Pluto (1930)</a:t>
            </a:r>
          </a:p>
        </p:txBody>
      </p:sp>
      <p:sp>
        <p:nvSpPr>
          <p:cNvPr id="11" name="Rectangle 10">
            <a:extLst>
              <a:ext uri="{FF2B5EF4-FFF2-40B4-BE49-F238E27FC236}">
                <a16:creationId xmlns:a16="http://schemas.microsoft.com/office/drawing/2014/main" id="{2246B1F7-22F9-4FA6-9A3A-C498AFFD39D5}"/>
              </a:ext>
            </a:extLst>
          </p:cNvPr>
          <p:cNvSpPr>
            <a:spLocks noChangeArrowheads="1"/>
          </p:cNvSpPr>
          <p:nvPr/>
        </p:nvSpPr>
        <p:spPr bwMode="auto">
          <a:xfrm>
            <a:off x="6525769" y="6451600"/>
            <a:ext cx="5897092" cy="406400"/>
          </a:xfrm>
          <a:prstGeom prst="rect">
            <a:avLst/>
          </a:prstGeom>
          <a:noFill/>
          <a:ln w="9525">
            <a:noFill/>
            <a:miter lim="800000"/>
            <a:headEnd/>
            <a:tailEnd/>
          </a:ln>
          <a:effectLst/>
        </p:spPr>
        <p:txBody>
          <a:bodyPr/>
          <a:lstStyle/>
          <a:p>
            <a:pPr defTabSz="1088556">
              <a:lnSpc>
                <a:spcPct val="80000"/>
              </a:lnSpc>
              <a:spcBef>
                <a:spcPct val="20000"/>
              </a:spcBef>
              <a:buClr>
                <a:srgbClr val="0000FF"/>
              </a:buClr>
              <a:buSzPct val="70000"/>
            </a:pPr>
            <a:r>
              <a:rPr kumimoji="1" lang="en-US" sz="1867" dirty="0" err="1">
                <a:solidFill>
                  <a:srgbClr val="1C1C1C"/>
                </a:solidFill>
                <a:latin typeface="Open Sans"/>
              </a:rPr>
              <a:t>Pengamatan</a:t>
            </a:r>
            <a:r>
              <a:rPr kumimoji="1" lang="en-US" sz="1867" dirty="0">
                <a:solidFill>
                  <a:srgbClr val="1C1C1C"/>
                </a:solidFill>
                <a:latin typeface="Open Sans"/>
              </a:rPr>
              <a:t> Pluto, Lowell Observatory, 1930</a:t>
            </a:r>
          </a:p>
        </p:txBody>
      </p:sp>
      <p:pic>
        <p:nvPicPr>
          <p:cNvPr id="12" name="Picture 8" descr="Lowell_astrographSmall">
            <a:extLst>
              <a:ext uri="{FF2B5EF4-FFF2-40B4-BE49-F238E27FC236}">
                <a16:creationId xmlns:a16="http://schemas.microsoft.com/office/drawing/2014/main" id="{E92D491F-8882-4A25-ACF4-F8F227C9F67C}"/>
              </a:ext>
            </a:extLst>
          </p:cNvPr>
          <p:cNvPicPr>
            <a:picLocks noChangeAspect="1" noChangeArrowheads="1"/>
          </p:cNvPicPr>
          <p:nvPr/>
        </p:nvPicPr>
        <p:blipFill>
          <a:blip r:embed="rId3" cstate="print"/>
          <a:srcRect/>
          <a:stretch>
            <a:fillRect/>
          </a:stretch>
        </p:blipFill>
        <p:spPr bwMode="auto">
          <a:xfrm>
            <a:off x="873770" y="774468"/>
            <a:ext cx="3708077" cy="5533567"/>
          </a:xfrm>
          <a:prstGeom prst="rect">
            <a:avLst/>
          </a:prstGeom>
          <a:noFill/>
        </p:spPr>
      </p:pic>
      <p:sp>
        <p:nvSpPr>
          <p:cNvPr id="13" name="Text Box 9">
            <a:extLst>
              <a:ext uri="{FF2B5EF4-FFF2-40B4-BE49-F238E27FC236}">
                <a16:creationId xmlns:a16="http://schemas.microsoft.com/office/drawing/2014/main" id="{4016BB3E-D131-45A8-B5B0-B0986CF91F10}"/>
              </a:ext>
            </a:extLst>
          </p:cNvPr>
          <p:cNvSpPr txBox="1">
            <a:spLocks noChangeArrowheads="1"/>
          </p:cNvSpPr>
          <p:nvPr/>
        </p:nvSpPr>
        <p:spPr bwMode="auto">
          <a:xfrm>
            <a:off x="260235" y="6308035"/>
            <a:ext cx="4935147" cy="420564"/>
          </a:xfrm>
          <a:prstGeom prst="rect">
            <a:avLst/>
          </a:prstGeom>
          <a:noFill/>
          <a:ln w="9525" algn="ctr">
            <a:noFill/>
            <a:miter lim="800000"/>
            <a:headEnd/>
            <a:tailEnd/>
          </a:ln>
          <a:effectLst/>
        </p:spPr>
        <p:txBody>
          <a:bodyPr wrap="square">
            <a:spAutoFit/>
          </a:bodyPr>
          <a:lstStyle/>
          <a:p>
            <a:pPr algn="ctr" defTabSz="1088556">
              <a:spcBef>
                <a:spcPct val="50000"/>
              </a:spcBef>
            </a:pPr>
            <a:r>
              <a:rPr kumimoji="1" lang="en-US" sz="2133" dirty="0" err="1">
                <a:solidFill>
                  <a:srgbClr val="1C1C1C"/>
                </a:solidFill>
                <a:latin typeface="Times New Roman" pitchFamily="18" charset="0"/>
              </a:rPr>
              <a:t>Teleskop</a:t>
            </a:r>
            <a:r>
              <a:rPr kumimoji="1" lang="en-US" sz="2133" dirty="0">
                <a:solidFill>
                  <a:srgbClr val="1C1C1C"/>
                </a:solidFill>
                <a:latin typeface="Times New Roman" pitchFamily="18" charset="0"/>
              </a:rPr>
              <a:t> yang </a:t>
            </a:r>
            <a:r>
              <a:rPr kumimoji="1" lang="en-US" sz="2133" dirty="0" err="1">
                <a:solidFill>
                  <a:srgbClr val="1C1C1C"/>
                </a:solidFill>
                <a:latin typeface="Times New Roman" pitchFamily="18" charset="0"/>
              </a:rPr>
              <a:t>digunakan</a:t>
            </a:r>
            <a:r>
              <a:rPr kumimoji="1" lang="en-US" sz="2133" dirty="0">
                <a:solidFill>
                  <a:srgbClr val="1C1C1C"/>
                </a:solidFill>
                <a:latin typeface="Times New Roman" pitchFamily="18" charset="0"/>
              </a:rPr>
              <a:t> Clyde Tombaugh</a:t>
            </a:r>
          </a:p>
        </p:txBody>
      </p:sp>
      <p:pic>
        <p:nvPicPr>
          <p:cNvPr id="14" name="Picture 13">
            <a:extLst>
              <a:ext uri="{FF2B5EF4-FFF2-40B4-BE49-F238E27FC236}">
                <a16:creationId xmlns:a16="http://schemas.microsoft.com/office/drawing/2014/main" id="{A7E72A8C-D0AF-4FC2-B93F-C79ED12A8CBD}"/>
              </a:ext>
            </a:extLst>
          </p:cNvPr>
          <p:cNvPicPr>
            <a:picLocks noChangeAspect="1"/>
          </p:cNvPicPr>
          <p:nvPr/>
        </p:nvPicPr>
        <p:blipFill>
          <a:blip r:embed="rId4"/>
          <a:stretch>
            <a:fillRect/>
          </a:stretch>
        </p:blipFill>
        <p:spPr>
          <a:xfrm>
            <a:off x="6137862" y="749198"/>
            <a:ext cx="5558838" cy="5558838"/>
          </a:xfrm>
          <a:prstGeom prst="rect">
            <a:avLst/>
          </a:prstGeom>
        </p:spPr>
      </p:pic>
      <p:grpSp>
        <p:nvGrpSpPr>
          <p:cNvPr id="4" name="Group 3">
            <a:extLst>
              <a:ext uri="{FF2B5EF4-FFF2-40B4-BE49-F238E27FC236}">
                <a16:creationId xmlns:a16="http://schemas.microsoft.com/office/drawing/2014/main" id="{33AF647C-6EDF-4503-9294-1EC277FC4B41}"/>
              </a:ext>
            </a:extLst>
          </p:cNvPr>
          <p:cNvGrpSpPr/>
          <p:nvPr/>
        </p:nvGrpSpPr>
        <p:grpSpPr>
          <a:xfrm>
            <a:off x="7997371" y="3352566"/>
            <a:ext cx="1516974" cy="580805"/>
            <a:chOff x="7997371" y="3352566"/>
            <a:chExt cx="1516974" cy="580805"/>
          </a:xfrm>
        </p:grpSpPr>
        <p:sp>
          <p:nvSpPr>
            <p:cNvPr id="2" name="Oval 1">
              <a:extLst>
                <a:ext uri="{FF2B5EF4-FFF2-40B4-BE49-F238E27FC236}">
                  <a16:creationId xmlns:a16="http://schemas.microsoft.com/office/drawing/2014/main" id="{61AE9D33-A8EC-4DC7-B6BC-71D03F7A0BFD}"/>
                </a:ext>
              </a:extLst>
            </p:cNvPr>
            <p:cNvSpPr/>
            <p:nvPr/>
          </p:nvSpPr>
          <p:spPr>
            <a:xfrm>
              <a:off x="7997371" y="3585029"/>
              <a:ext cx="333829" cy="348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399C7CF-9B71-41C9-AEAE-DD13B2EEF322}"/>
                </a:ext>
              </a:extLst>
            </p:cNvPr>
            <p:cNvSpPr/>
            <p:nvPr/>
          </p:nvSpPr>
          <p:spPr>
            <a:xfrm>
              <a:off x="9180516" y="3352566"/>
              <a:ext cx="333829" cy="348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0155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706F29B-C3AC-493F-9561-2BD10A8B526F}"/>
              </a:ext>
            </a:extLst>
          </p:cNvPr>
          <p:cNvPicPr>
            <a:picLocks noChangeAspect="1"/>
          </p:cNvPicPr>
          <p:nvPr/>
        </p:nvPicPr>
        <p:blipFill>
          <a:blip r:embed="rId3"/>
          <a:stretch>
            <a:fillRect/>
          </a:stretch>
        </p:blipFill>
        <p:spPr>
          <a:xfrm>
            <a:off x="3129033" y="1147474"/>
            <a:ext cx="2446675" cy="2092939"/>
          </a:xfrm>
          <a:prstGeom prst="rect">
            <a:avLst/>
          </a:prstGeom>
        </p:spPr>
      </p:pic>
      <p:pic>
        <p:nvPicPr>
          <p:cNvPr id="23" name="Picture 22">
            <a:extLst>
              <a:ext uri="{FF2B5EF4-FFF2-40B4-BE49-F238E27FC236}">
                <a16:creationId xmlns:a16="http://schemas.microsoft.com/office/drawing/2014/main" id="{0FF64CE7-567D-4CE2-841A-C396F61A5DD5}"/>
              </a:ext>
            </a:extLst>
          </p:cNvPr>
          <p:cNvPicPr>
            <a:picLocks noChangeAspect="1"/>
          </p:cNvPicPr>
          <p:nvPr/>
        </p:nvPicPr>
        <p:blipFill>
          <a:blip r:embed="rId4"/>
          <a:stretch>
            <a:fillRect/>
          </a:stretch>
        </p:blipFill>
        <p:spPr>
          <a:xfrm>
            <a:off x="200569" y="1331442"/>
            <a:ext cx="2847975" cy="2800350"/>
          </a:xfrm>
          <a:prstGeom prst="rect">
            <a:avLst/>
          </a:prstGeom>
        </p:spPr>
      </p:pic>
      <p:sp>
        <p:nvSpPr>
          <p:cNvPr id="2" name="Text Box 4">
            <a:extLst>
              <a:ext uri="{FF2B5EF4-FFF2-40B4-BE49-F238E27FC236}">
                <a16:creationId xmlns:a16="http://schemas.microsoft.com/office/drawing/2014/main" id="{19F76ECD-2E1C-474A-B751-1F445871A355}"/>
              </a:ext>
            </a:extLst>
          </p:cNvPr>
          <p:cNvSpPr txBox="1">
            <a:spLocks noChangeArrowheads="1"/>
          </p:cNvSpPr>
          <p:nvPr/>
        </p:nvSpPr>
        <p:spPr bwMode="auto">
          <a:xfrm>
            <a:off x="970579" y="365531"/>
            <a:ext cx="8382971"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a:latin typeface="Comic Sans MS" panose="030F0702030302020204" pitchFamily="66" charset="0"/>
              </a:rPr>
              <a:t>Era </a:t>
            </a:r>
            <a:r>
              <a:rPr lang="en-US" altLang="en-US" sz="2600" b="1" dirty="0" err="1">
                <a:latin typeface="Comic Sans MS" panose="030F0702030302020204" pitchFamily="66" charset="0"/>
              </a:rPr>
              <a:t>Fotografi</a:t>
            </a:r>
            <a:r>
              <a:rPr lang="en-US" altLang="en-US" sz="2600" b="1" dirty="0">
                <a:latin typeface="Comic Sans MS" panose="030F0702030302020204" pitchFamily="66" charset="0"/>
              </a:rPr>
              <a:t> Digital (1960-an)</a:t>
            </a:r>
          </a:p>
        </p:txBody>
      </p:sp>
      <p:pic>
        <p:nvPicPr>
          <p:cNvPr id="4" name="Picture 3">
            <a:extLst>
              <a:ext uri="{FF2B5EF4-FFF2-40B4-BE49-F238E27FC236}">
                <a16:creationId xmlns:a16="http://schemas.microsoft.com/office/drawing/2014/main" id="{F4514EE9-F6D9-4992-B93E-FD789415A058}"/>
              </a:ext>
            </a:extLst>
          </p:cNvPr>
          <p:cNvPicPr>
            <a:picLocks noChangeAspect="1"/>
          </p:cNvPicPr>
          <p:nvPr/>
        </p:nvPicPr>
        <p:blipFill>
          <a:blip r:embed="rId5"/>
          <a:stretch>
            <a:fillRect/>
          </a:stretch>
        </p:blipFill>
        <p:spPr>
          <a:xfrm>
            <a:off x="9082830" y="2068080"/>
            <a:ext cx="2862924" cy="1410097"/>
          </a:xfrm>
          <a:prstGeom prst="rect">
            <a:avLst/>
          </a:prstGeom>
        </p:spPr>
      </p:pic>
      <p:pic>
        <p:nvPicPr>
          <p:cNvPr id="6" name="Picture 5">
            <a:extLst>
              <a:ext uri="{FF2B5EF4-FFF2-40B4-BE49-F238E27FC236}">
                <a16:creationId xmlns:a16="http://schemas.microsoft.com/office/drawing/2014/main" id="{33C13C41-52CB-4C4D-BDAE-7608789820BC}"/>
              </a:ext>
            </a:extLst>
          </p:cNvPr>
          <p:cNvPicPr>
            <a:picLocks noChangeAspect="1"/>
          </p:cNvPicPr>
          <p:nvPr/>
        </p:nvPicPr>
        <p:blipFill>
          <a:blip r:embed="rId6"/>
          <a:stretch>
            <a:fillRect/>
          </a:stretch>
        </p:blipFill>
        <p:spPr>
          <a:xfrm>
            <a:off x="6774646" y="2095754"/>
            <a:ext cx="2270084" cy="1382423"/>
          </a:xfrm>
          <a:prstGeom prst="rect">
            <a:avLst/>
          </a:prstGeom>
        </p:spPr>
      </p:pic>
      <p:sp>
        <p:nvSpPr>
          <p:cNvPr id="10" name="TextBox 9">
            <a:extLst>
              <a:ext uri="{FF2B5EF4-FFF2-40B4-BE49-F238E27FC236}">
                <a16:creationId xmlns:a16="http://schemas.microsoft.com/office/drawing/2014/main" id="{9685923C-C75F-4303-8175-C7B2BC82EA8E}"/>
              </a:ext>
            </a:extLst>
          </p:cNvPr>
          <p:cNvSpPr txBox="1"/>
          <p:nvPr/>
        </p:nvSpPr>
        <p:spPr>
          <a:xfrm>
            <a:off x="11229016" y="1660649"/>
            <a:ext cx="717702" cy="369332"/>
          </a:xfrm>
          <a:prstGeom prst="rect">
            <a:avLst/>
          </a:prstGeom>
          <a:solidFill>
            <a:schemeClr val="tx1"/>
          </a:solidFill>
        </p:spPr>
        <p:txBody>
          <a:bodyPr wrap="square" rtlCol="0">
            <a:spAutoFit/>
          </a:bodyPr>
          <a:lstStyle/>
          <a:p>
            <a:r>
              <a:rPr lang="en-US" dirty="0">
                <a:solidFill>
                  <a:schemeClr val="bg1"/>
                </a:solidFill>
              </a:rPr>
              <a:t>1975</a:t>
            </a:r>
          </a:p>
        </p:txBody>
      </p:sp>
      <p:sp>
        <p:nvSpPr>
          <p:cNvPr id="14" name="TextBox 13">
            <a:extLst>
              <a:ext uri="{FF2B5EF4-FFF2-40B4-BE49-F238E27FC236}">
                <a16:creationId xmlns:a16="http://schemas.microsoft.com/office/drawing/2014/main" id="{03EDCB78-B8D4-4124-B3B2-BF43F108AC96}"/>
              </a:ext>
            </a:extLst>
          </p:cNvPr>
          <p:cNvSpPr txBox="1"/>
          <p:nvPr/>
        </p:nvSpPr>
        <p:spPr>
          <a:xfrm>
            <a:off x="728540" y="5473268"/>
            <a:ext cx="6046106" cy="1200329"/>
          </a:xfrm>
          <a:prstGeom prst="rect">
            <a:avLst/>
          </a:prstGeom>
          <a:noFill/>
        </p:spPr>
        <p:txBody>
          <a:bodyPr wrap="square" rtlCol="0">
            <a:spAutoFit/>
          </a:bodyPr>
          <a:lstStyle/>
          <a:p>
            <a:r>
              <a:rPr lang="en-US" sz="2400" dirty="0" err="1"/>
              <a:t>Kamera</a:t>
            </a:r>
            <a:r>
              <a:rPr lang="en-US" sz="2400" dirty="0"/>
              <a:t> digital </a:t>
            </a:r>
            <a:r>
              <a:rPr lang="en-US" sz="2400" dirty="0" err="1"/>
              <a:t>lebih</a:t>
            </a:r>
            <a:r>
              <a:rPr lang="en-US" sz="2400" dirty="0"/>
              <a:t> </a:t>
            </a:r>
            <a:r>
              <a:rPr lang="en-US" sz="2400" dirty="0" err="1"/>
              <a:t>sensitif</a:t>
            </a:r>
            <a:r>
              <a:rPr lang="en-US" sz="2400" dirty="0"/>
              <a:t>, </a:t>
            </a:r>
            <a:br>
              <a:rPr lang="en-US" sz="2400" dirty="0"/>
            </a:br>
            <a:r>
              <a:rPr lang="en-US" sz="2400" dirty="0" err="1"/>
              <a:t>dapat</a:t>
            </a:r>
            <a:r>
              <a:rPr lang="en-US" sz="2400" dirty="0"/>
              <a:t> </a:t>
            </a:r>
            <a:r>
              <a:rPr lang="en-US" sz="2400" dirty="0" err="1"/>
              <a:t>dioperasikan</a:t>
            </a:r>
            <a:r>
              <a:rPr lang="en-US" sz="2400" dirty="0"/>
              <a:t> </a:t>
            </a:r>
            <a:r>
              <a:rPr lang="en-US" sz="2400" dirty="0" err="1"/>
              <a:t>jarak</a:t>
            </a:r>
            <a:r>
              <a:rPr lang="en-US" sz="2400" dirty="0"/>
              <a:t> </a:t>
            </a:r>
            <a:r>
              <a:rPr lang="en-US" sz="2400" dirty="0" err="1"/>
              <a:t>jauh</a:t>
            </a:r>
            <a:r>
              <a:rPr lang="en-US" sz="2400" dirty="0"/>
              <a:t> (</a:t>
            </a:r>
            <a:r>
              <a:rPr lang="en-US" sz="2400" dirty="0" err="1"/>
              <a:t>wahana</a:t>
            </a:r>
            <a:r>
              <a:rPr lang="en-US" sz="2400" dirty="0"/>
              <a:t>), </a:t>
            </a:r>
            <a:br>
              <a:rPr lang="en-US" sz="2400" dirty="0"/>
            </a:br>
            <a:r>
              <a:rPr lang="en-US" sz="2400" dirty="0"/>
              <a:t>dan data </a:t>
            </a:r>
            <a:r>
              <a:rPr lang="en-US" sz="2400" dirty="0" err="1"/>
              <a:t>dapat</a:t>
            </a:r>
            <a:r>
              <a:rPr lang="en-US" sz="2400" dirty="0"/>
              <a:t> </a:t>
            </a:r>
            <a:r>
              <a:rPr lang="en-US" sz="2400" dirty="0" err="1"/>
              <a:t>diolah</a:t>
            </a:r>
            <a:r>
              <a:rPr lang="en-US" sz="2400" dirty="0"/>
              <a:t> </a:t>
            </a:r>
            <a:r>
              <a:rPr lang="en-US" sz="2400" dirty="0" err="1"/>
              <a:t>lebih</a:t>
            </a:r>
            <a:r>
              <a:rPr lang="en-US" sz="2400" dirty="0"/>
              <a:t> </a:t>
            </a:r>
            <a:r>
              <a:rPr lang="en-US" sz="2400" dirty="0" err="1"/>
              <a:t>lanjut</a:t>
            </a:r>
            <a:r>
              <a:rPr lang="en-US" sz="2400" dirty="0"/>
              <a:t>.</a:t>
            </a:r>
          </a:p>
        </p:txBody>
      </p:sp>
      <p:pic>
        <p:nvPicPr>
          <p:cNvPr id="15" name="Picture 14">
            <a:extLst>
              <a:ext uri="{FF2B5EF4-FFF2-40B4-BE49-F238E27FC236}">
                <a16:creationId xmlns:a16="http://schemas.microsoft.com/office/drawing/2014/main" id="{9F8457C3-41A8-48C6-BF20-FEB57FE3F850}"/>
              </a:ext>
            </a:extLst>
          </p:cNvPr>
          <p:cNvPicPr>
            <a:picLocks noChangeAspect="1"/>
          </p:cNvPicPr>
          <p:nvPr/>
        </p:nvPicPr>
        <p:blipFill>
          <a:blip r:embed="rId7"/>
          <a:stretch>
            <a:fillRect/>
          </a:stretch>
        </p:blipFill>
        <p:spPr>
          <a:xfrm>
            <a:off x="6774646" y="3560165"/>
            <a:ext cx="2270084" cy="1480359"/>
          </a:xfrm>
          <a:prstGeom prst="rect">
            <a:avLst/>
          </a:prstGeom>
        </p:spPr>
      </p:pic>
      <p:pic>
        <p:nvPicPr>
          <p:cNvPr id="18" name="Picture 17">
            <a:extLst>
              <a:ext uri="{FF2B5EF4-FFF2-40B4-BE49-F238E27FC236}">
                <a16:creationId xmlns:a16="http://schemas.microsoft.com/office/drawing/2014/main" id="{FDAF271F-1236-4A92-98A6-B3A4586D05F1}"/>
              </a:ext>
            </a:extLst>
          </p:cNvPr>
          <p:cNvPicPr>
            <a:picLocks noChangeAspect="1"/>
          </p:cNvPicPr>
          <p:nvPr/>
        </p:nvPicPr>
        <p:blipFill rotWithShape="1">
          <a:blip r:embed="rId8"/>
          <a:srcRect t="9442"/>
          <a:stretch/>
        </p:blipFill>
        <p:spPr>
          <a:xfrm>
            <a:off x="9082830" y="3560165"/>
            <a:ext cx="2862923" cy="1478956"/>
          </a:xfrm>
          <a:prstGeom prst="rect">
            <a:avLst/>
          </a:prstGeom>
        </p:spPr>
      </p:pic>
      <p:sp>
        <p:nvSpPr>
          <p:cNvPr id="19" name="TextBox 18">
            <a:extLst>
              <a:ext uri="{FF2B5EF4-FFF2-40B4-BE49-F238E27FC236}">
                <a16:creationId xmlns:a16="http://schemas.microsoft.com/office/drawing/2014/main" id="{7AC48970-74DF-45E7-9E45-57E5948D061D}"/>
              </a:ext>
            </a:extLst>
          </p:cNvPr>
          <p:cNvSpPr txBox="1"/>
          <p:nvPr/>
        </p:nvSpPr>
        <p:spPr>
          <a:xfrm>
            <a:off x="6774646" y="1685428"/>
            <a:ext cx="717702" cy="369332"/>
          </a:xfrm>
          <a:prstGeom prst="rect">
            <a:avLst/>
          </a:prstGeom>
          <a:solidFill>
            <a:schemeClr val="tx1"/>
          </a:solidFill>
        </p:spPr>
        <p:txBody>
          <a:bodyPr wrap="square" rtlCol="0">
            <a:spAutoFit/>
          </a:bodyPr>
          <a:lstStyle/>
          <a:p>
            <a:r>
              <a:rPr lang="en-US" dirty="0">
                <a:solidFill>
                  <a:schemeClr val="bg1"/>
                </a:solidFill>
              </a:rPr>
              <a:t>1966</a:t>
            </a:r>
          </a:p>
        </p:txBody>
      </p:sp>
      <p:sp>
        <p:nvSpPr>
          <p:cNvPr id="20" name="TextBox 19">
            <a:extLst>
              <a:ext uri="{FF2B5EF4-FFF2-40B4-BE49-F238E27FC236}">
                <a16:creationId xmlns:a16="http://schemas.microsoft.com/office/drawing/2014/main" id="{039FFD98-74F9-4C79-BB5B-A9556DAA9A14}"/>
              </a:ext>
            </a:extLst>
          </p:cNvPr>
          <p:cNvSpPr txBox="1"/>
          <p:nvPr/>
        </p:nvSpPr>
        <p:spPr>
          <a:xfrm>
            <a:off x="6774646" y="5087871"/>
            <a:ext cx="717702" cy="369332"/>
          </a:xfrm>
          <a:prstGeom prst="rect">
            <a:avLst/>
          </a:prstGeom>
          <a:solidFill>
            <a:schemeClr val="tx1"/>
          </a:solidFill>
        </p:spPr>
        <p:txBody>
          <a:bodyPr wrap="square" rtlCol="0">
            <a:spAutoFit/>
          </a:bodyPr>
          <a:lstStyle/>
          <a:p>
            <a:r>
              <a:rPr lang="en-US" dirty="0">
                <a:solidFill>
                  <a:schemeClr val="bg1"/>
                </a:solidFill>
              </a:rPr>
              <a:t>2016</a:t>
            </a:r>
          </a:p>
        </p:txBody>
      </p:sp>
      <p:sp>
        <p:nvSpPr>
          <p:cNvPr id="21" name="TextBox 20">
            <a:extLst>
              <a:ext uri="{FF2B5EF4-FFF2-40B4-BE49-F238E27FC236}">
                <a16:creationId xmlns:a16="http://schemas.microsoft.com/office/drawing/2014/main" id="{7C6958A2-F651-4EAE-80B8-F36B34F1E4CA}"/>
              </a:ext>
            </a:extLst>
          </p:cNvPr>
          <p:cNvSpPr txBox="1"/>
          <p:nvPr/>
        </p:nvSpPr>
        <p:spPr>
          <a:xfrm>
            <a:off x="11229015" y="5072402"/>
            <a:ext cx="717702" cy="369332"/>
          </a:xfrm>
          <a:prstGeom prst="rect">
            <a:avLst/>
          </a:prstGeom>
          <a:solidFill>
            <a:schemeClr val="tx1"/>
          </a:solidFill>
        </p:spPr>
        <p:txBody>
          <a:bodyPr wrap="square" rtlCol="0">
            <a:spAutoFit/>
          </a:bodyPr>
          <a:lstStyle/>
          <a:p>
            <a:r>
              <a:rPr lang="en-US" dirty="0">
                <a:solidFill>
                  <a:schemeClr val="bg1"/>
                </a:solidFill>
              </a:rPr>
              <a:t>2019</a:t>
            </a:r>
          </a:p>
        </p:txBody>
      </p:sp>
      <p:pic>
        <p:nvPicPr>
          <p:cNvPr id="22" name="Picture 21">
            <a:extLst>
              <a:ext uri="{FF2B5EF4-FFF2-40B4-BE49-F238E27FC236}">
                <a16:creationId xmlns:a16="http://schemas.microsoft.com/office/drawing/2014/main" id="{0ADEF194-B939-4A65-93AE-FA28435A1316}"/>
              </a:ext>
            </a:extLst>
          </p:cNvPr>
          <p:cNvPicPr>
            <a:picLocks noChangeAspect="1"/>
          </p:cNvPicPr>
          <p:nvPr/>
        </p:nvPicPr>
        <p:blipFill>
          <a:blip r:embed="rId9"/>
          <a:stretch>
            <a:fillRect/>
          </a:stretch>
        </p:blipFill>
        <p:spPr>
          <a:xfrm>
            <a:off x="2902735" y="3192859"/>
            <a:ext cx="2064619" cy="2100840"/>
          </a:xfrm>
          <a:prstGeom prst="rect">
            <a:avLst/>
          </a:prstGeom>
        </p:spPr>
      </p:pic>
    </p:spTree>
    <p:extLst>
      <p:ext uri="{BB962C8B-B14F-4D97-AF65-F5344CB8AC3E}">
        <p14:creationId xmlns:p14="http://schemas.microsoft.com/office/powerpoint/2010/main" val="1167646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19F76ECD-2E1C-474A-B751-1F445871A355}"/>
              </a:ext>
            </a:extLst>
          </p:cNvPr>
          <p:cNvSpPr txBox="1">
            <a:spLocks noChangeArrowheads="1"/>
          </p:cNvSpPr>
          <p:nvPr/>
        </p:nvSpPr>
        <p:spPr bwMode="auto">
          <a:xfrm>
            <a:off x="837229" y="161181"/>
            <a:ext cx="5715971"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a:latin typeface="Comic Sans MS" panose="030F0702030302020204" pitchFamily="66" charset="0"/>
              </a:rPr>
              <a:t>Pembangunan </a:t>
            </a:r>
            <a:r>
              <a:rPr lang="en-US" altLang="en-US" sz="2600" b="1" dirty="0" err="1">
                <a:latin typeface="Comic Sans MS" panose="030F0702030302020204" pitchFamily="66" charset="0"/>
              </a:rPr>
              <a:t>teleskop</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besar</a:t>
            </a:r>
            <a:endParaRPr lang="en-US" altLang="en-US" sz="2600" b="1" dirty="0">
              <a:latin typeface="Comic Sans MS" panose="030F0702030302020204" pitchFamily="66" charset="0"/>
            </a:endParaRPr>
          </a:p>
        </p:txBody>
      </p:sp>
      <p:pic>
        <p:nvPicPr>
          <p:cNvPr id="16" name="Picture 15">
            <a:extLst>
              <a:ext uri="{FF2B5EF4-FFF2-40B4-BE49-F238E27FC236}">
                <a16:creationId xmlns:a16="http://schemas.microsoft.com/office/drawing/2014/main" id="{2AAA512A-4FB0-483B-B7B3-F0DDF85DF7D0}"/>
              </a:ext>
            </a:extLst>
          </p:cNvPr>
          <p:cNvPicPr>
            <a:picLocks noChangeAspect="1"/>
          </p:cNvPicPr>
          <p:nvPr/>
        </p:nvPicPr>
        <p:blipFill>
          <a:blip r:embed="rId3"/>
          <a:stretch>
            <a:fillRect/>
          </a:stretch>
        </p:blipFill>
        <p:spPr>
          <a:xfrm>
            <a:off x="74576" y="3445887"/>
            <a:ext cx="2791153" cy="3057465"/>
          </a:xfrm>
          <a:prstGeom prst="rect">
            <a:avLst/>
          </a:prstGeom>
        </p:spPr>
      </p:pic>
      <p:pic>
        <p:nvPicPr>
          <p:cNvPr id="17" name="Picture 16">
            <a:extLst>
              <a:ext uri="{FF2B5EF4-FFF2-40B4-BE49-F238E27FC236}">
                <a16:creationId xmlns:a16="http://schemas.microsoft.com/office/drawing/2014/main" id="{6AD0FF24-D9E1-4044-A18B-E9FB434776EF}"/>
              </a:ext>
            </a:extLst>
          </p:cNvPr>
          <p:cNvPicPr>
            <a:picLocks noChangeAspect="1"/>
          </p:cNvPicPr>
          <p:nvPr/>
        </p:nvPicPr>
        <p:blipFill>
          <a:blip r:embed="rId4"/>
          <a:stretch>
            <a:fillRect/>
          </a:stretch>
        </p:blipFill>
        <p:spPr>
          <a:xfrm>
            <a:off x="1824097" y="931648"/>
            <a:ext cx="2791153" cy="3273034"/>
          </a:xfrm>
          <a:prstGeom prst="rect">
            <a:avLst/>
          </a:prstGeom>
        </p:spPr>
      </p:pic>
      <p:pic>
        <p:nvPicPr>
          <p:cNvPr id="25" name="Picture 24">
            <a:extLst>
              <a:ext uri="{FF2B5EF4-FFF2-40B4-BE49-F238E27FC236}">
                <a16:creationId xmlns:a16="http://schemas.microsoft.com/office/drawing/2014/main" id="{6D4D70EA-AD82-4DD9-B0C0-6C473050E55D}"/>
              </a:ext>
            </a:extLst>
          </p:cNvPr>
          <p:cNvPicPr>
            <a:picLocks noChangeAspect="1"/>
          </p:cNvPicPr>
          <p:nvPr/>
        </p:nvPicPr>
        <p:blipFill>
          <a:blip r:embed="rId5"/>
          <a:stretch>
            <a:fillRect/>
          </a:stretch>
        </p:blipFill>
        <p:spPr>
          <a:xfrm>
            <a:off x="52097" y="1044808"/>
            <a:ext cx="2191100" cy="1702249"/>
          </a:xfrm>
          <a:prstGeom prst="rect">
            <a:avLst/>
          </a:prstGeom>
        </p:spPr>
      </p:pic>
      <p:pic>
        <p:nvPicPr>
          <p:cNvPr id="3" name="Picture 2">
            <a:extLst>
              <a:ext uri="{FF2B5EF4-FFF2-40B4-BE49-F238E27FC236}">
                <a16:creationId xmlns:a16="http://schemas.microsoft.com/office/drawing/2014/main" id="{ABDE0B1D-0B56-4A21-81F8-8025605EA9AE}"/>
              </a:ext>
            </a:extLst>
          </p:cNvPr>
          <p:cNvPicPr>
            <a:picLocks noChangeAspect="1"/>
          </p:cNvPicPr>
          <p:nvPr/>
        </p:nvPicPr>
        <p:blipFill>
          <a:blip r:embed="rId6"/>
          <a:stretch>
            <a:fillRect/>
          </a:stretch>
        </p:blipFill>
        <p:spPr>
          <a:xfrm>
            <a:off x="7525602" y="37086"/>
            <a:ext cx="4666398" cy="3717692"/>
          </a:xfrm>
          <a:prstGeom prst="rect">
            <a:avLst/>
          </a:prstGeom>
        </p:spPr>
      </p:pic>
      <p:sp>
        <p:nvSpPr>
          <p:cNvPr id="5" name="TextBox 4">
            <a:extLst>
              <a:ext uri="{FF2B5EF4-FFF2-40B4-BE49-F238E27FC236}">
                <a16:creationId xmlns:a16="http://schemas.microsoft.com/office/drawing/2014/main" id="{BFECFF9B-D2FF-406C-956C-6A04AFF69B2A}"/>
              </a:ext>
            </a:extLst>
          </p:cNvPr>
          <p:cNvSpPr txBox="1"/>
          <p:nvPr/>
        </p:nvSpPr>
        <p:spPr>
          <a:xfrm>
            <a:off x="9255747" y="3732406"/>
            <a:ext cx="2936253" cy="400110"/>
          </a:xfrm>
          <a:prstGeom prst="rect">
            <a:avLst/>
          </a:prstGeom>
          <a:noFill/>
        </p:spPr>
        <p:txBody>
          <a:bodyPr wrap="none" rtlCol="0">
            <a:spAutoFit/>
          </a:bodyPr>
          <a:lstStyle/>
          <a:p>
            <a:r>
              <a:rPr lang="en-US" sz="2000" dirty="0" err="1"/>
              <a:t>Teleskop</a:t>
            </a:r>
            <a:r>
              <a:rPr lang="en-US" sz="2000" dirty="0"/>
              <a:t> Keck 10 m (1996)</a:t>
            </a:r>
          </a:p>
        </p:txBody>
      </p:sp>
      <p:pic>
        <p:nvPicPr>
          <p:cNvPr id="26" name="Picture 5">
            <a:extLst>
              <a:ext uri="{FF2B5EF4-FFF2-40B4-BE49-F238E27FC236}">
                <a16:creationId xmlns:a16="http://schemas.microsoft.com/office/drawing/2014/main" id="{87FC0961-F825-47E8-A9F4-29D5C8BFAD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6646" y="3512349"/>
            <a:ext cx="4028644" cy="3273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a:extLst>
              <a:ext uri="{FF2B5EF4-FFF2-40B4-BE49-F238E27FC236}">
                <a16:creationId xmlns:a16="http://schemas.microsoft.com/office/drawing/2014/main" id="{56FB9F2F-738C-4974-982F-F28B5D8ADDD5}"/>
              </a:ext>
            </a:extLst>
          </p:cNvPr>
          <p:cNvSpPr txBox="1"/>
          <p:nvPr/>
        </p:nvSpPr>
        <p:spPr>
          <a:xfrm>
            <a:off x="9070518" y="6396386"/>
            <a:ext cx="2883546" cy="400110"/>
          </a:xfrm>
          <a:prstGeom prst="rect">
            <a:avLst/>
          </a:prstGeom>
          <a:noFill/>
        </p:spPr>
        <p:txBody>
          <a:bodyPr wrap="none" rtlCol="0">
            <a:spAutoFit/>
          </a:bodyPr>
          <a:lstStyle/>
          <a:p>
            <a:r>
              <a:rPr lang="en-US" sz="2000" dirty="0" err="1"/>
              <a:t>Teleskop</a:t>
            </a:r>
            <a:r>
              <a:rPr lang="en-US" sz="2000" dirty="0"/>
              <a:t> LBT 8,4 m (2005)</a:t>
            </a:r>
          </a:p>
        </p:txBody>
      </p:sp>
    </p:spTree>
    <p:extLst>
      <p:ext uri="{BB962C8B-B14F-4D97-AF65-F5344CB8AC3E}">
        <p14:creationId xmlns:p14="http://schemas.microsoft.com/office/powerpoint/2010/main" val="3486889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03F381-286F-4E3C-9129-8F25C21BF5CA}"/>
              </a:ext>
            </a:extLst>
          </p:cNvPr>
          <p:cNvSpPr txBox="1"/>
          <p:nvPr/>
        </p:nvSpPr>
        <p:spPr>
          <a:xfrm>
            <a:off x="1083804" y="295245"/>
            <a:ext cx="10092196" cy="461665"/>
          </a:xfrm>
          <a:prstGeom prst="rect">
            <a:avLst/>
          </a:prstGeom>
          <a:noFill/>
        </p:spPr>
        <p:txBody>
          <a:bodyPr wrap="square" rtlCol="0">
            <a:spAutoFit/>
          </a:bodyPr>
          <a:lstStyle/>
          <a:p>
            <a:pPr algn="ctr"/>
            <a:r>
              <a:rPr lang="en-US" sz="2400" b="1" dirty="0" err="1">
                <a:solidFill>
                  <a:schemeClr val="tx2">
                    <a:lumMod val="75000"/>
                  </a:schemeClr>
                </a:solidFill>
              </a:rPr>
              <a:t>Pengembara</a:t>
            </a:r>
            <a:r>
              <a:rPr lang="en-US" sz="2400" b="1" dirty="0">
                <a:solidFill>
                  <a:schemeClr val="tx2">
                    <a:lumMod val="75000"/>
                  </a:schemeClr>
                </a:solidFill>
              </a:rPr>
              <a:t> yang </a:t>
            </a:r>
            <a:r>
              <a:rPr lang="en-US" sz="2400" b="1" dirty="0" err="1">
                <a:solidFill>
                  <a:schemeClr val="tx2">
                    <a:lumMod val="75000"/>
                  </a:schemeClr>
                </a:solidFill>
              </a:rPr>
              <a:t>bergerak</a:t>
            </a:r>
            <a:r>
              <a:rPr lang="en-US" sz="2400" b="1" dirty="0">
                <a:solidFill>
                  <a:schemeClr val="tx2">
                    <a:lumMod val="75000"/>
                  </a:schemeClr>
                </a:solidFill>
              </a:rPr>
              <a:t> </a:t>
            </a:r>
            <a:r>
              <a:rPr lang="en-US" sz="2400" b="1" dirty="0" err="1">
                <a:solidFill>
                  <a:schemeClr val="tx2">
                    <a:lumMod val="75000"/>
                  </a:schemeClr>
                </a:solidFill>
              </a:rPr>
              <a:t>diantara</a:t>
            </a:r>
            <a:r>
              <a:rPr lang="en-US" sz="2400" b="1" dirty="0">
                <a:solidFill>
                  <a:schemeClr val="tx2">
                    <a:lumMod val="75000"/>
                  </a:schemeClr>
                </a:solidFill>
              </a:rPr>
              <a:t> </a:t>
            </a:r>
            <a:r>
              <a:rPr lang="en-US" sz="2400" b="1" dirty="0" err="1">
                <a:solidFill>
                  <a:schemeClr val="tx2">
                    <a:lumMod val="75000"/>
                  </a:schemeClr>
                </a:solidFill>
              </a:rPr>
              <a:t>bintang-bintang</a:t>
            </a:r>
            <a:r>
              <a:rPr lang="en-US" sz="2400" b="1" dirty="0">
                <a:solidFill>
                  <a:schemeClr val="tx2">
                    <a:lumMod val="75000"/>
                  </a:schemeClr>
                </a:solidFill>
              </a:rPr>
              <a:t> </a:t>
            </a:r>
          </a:p>
        </p:txBody>
      </p:sp>
      <p:pic>
        <p:nvPicPr>
          <p:cNvPr id="2" name="stelarium">
            <a:hlinkClick r:id="" action="ppaction://media"/>
            <a:extLst>
              <a:ext uri="{FF2B5EF4-FFF2-40B4-BE49-F238E27FC236}">
                <a16:creationId xmlns:a16="http://schemas.microsoft.com/office/drawing/2014/main" id="{E0BB65B4-B216-46FD-AA2E-42D7FA6141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1902" y="1164160"/>
            <a:ext cx="11108196" cy="5675594"/>
          </a:xfrm>
          <a:prstGeom prst="rect">
            <a:avLst/>
          </a:prstGeom>
        </p:spPr>
      </p:pic>
      <p:sp>
        <p:nvSpPr>
          <p:cNvPr id="4" name="Rectangle 3">
            <a:extLst>
              <a:ext uri="{FF2B5EF4-FFF2-40B4-BE49-F238E27FC236}">
                <a16:creationId xmlns:a16="http://schemas.microsoft.com/office/drawing/2014/main" id="{3FF4B0E1-315E-41AC-9625-8C2517D31B12}"/>
              </a:ext>
            </a:extLst>
          </p:cNvPr>
          <p:cNvSpPr/>
          <p:nvPr/>
        </p:nvSpPr>
        <p:spPr>
          <a:xfrm>
            <a:off x="10332663" y="6282451"/>
            <a:ext cx="1135952" cy="369332"/>
          </a:xfrm>
          <a:prstGeom prst="rect">
            <a:avLst/>
          </a:prstGeom>
        </p:spPr>
        <p:txBody>
          <a:bodyPr wrap="none">
            <a:spAutoFit/>
          </a:bodyPr>
          <a:lstStyle/>
          <a:p>
            <a:r>
              <a:rPr lang="en-US" dirty="0" err="1">
                <a:solidFill>
                  <a:schemeClr val="bg1"/>
                </a:solidFill>
              </a:rPr>
              <a:t>Stellarium</a:t>
            </a:r>
            <a:endParaRPr lang="en-US" dirty="0">
              <a:solidFill>
                <a:schemeClr val="bg1"/>
              </a:solidFill>
            </a:endParaRPr>
          </a:p>
        </p:txBody>
      </p:sp>
    </p:spTree>
    <p:extLst>
      <p:ext uri="{BB962C8B-B14F-4D97-AF65-F5344CB8AC3E}">
        <p14:creationId xmlns:p14="http://schemas.microsoft.com/office/powerpoint/2010/main" val="399373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1046779" y="113912"/>
            <a:ext cx="9539791"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en-US" sz="2600" b="1" dirty="0" err="1">
                <a:latin typeface="Comic Sans MS" panose="030F0702030302020204" pitchFamily="66" charset="0"/>
              </a:rPr>
              <a:t>Pengamatan</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tumbukan</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komet</a:t>
            </a:r>
            <a:r>
              <a:rPr lang="en-US" altLang="en-US" sz="2600" b="1" dirty="0">
                <a:latin typeface="Comic Sans MS" panose="030F0702030302020204" pitchFamily="66" charset="0"/>
              </a:rPr>
              <a:t> Shoemaker-Levy (</a:t>
            </a:r>
            <a:r>
              <a:rPr lang="en-US" altLang="en-US" sz="2600" b="1" dirty="0" err="1">
                <a:latin typeface="Comic Sans MS" panose="030F0702030302020204" pitchFamily="66" charset="0"/>
              </a:rPr>
              <a:t>Juli</a:t>
            </a:r>
            <a:r>
              <a:rPr lang="en-US" altLang="en-US" sz="2600" b="1" dirty="0">
                <a:latin typeface="Comic Sans MS" panose="030F0702030302020204" pitchFamily="66" charset="0"/>
              </a:rPr>
              <a:t> 1994)</a:t>
            </a:r>
          </a:p>
        </p:txBody>
      </p:sp>
      <p:pic>
        <p:nvPicPr>
          <p:cNvPr id="2" name="Picture 1">
            <a:extLst>
              <a:ext uri="{FF2B5EF4-FFF2-40B4-BE49-F238E27FC236}">
                <a16:creationId xmlns:a16="http://schemas.microsoft.com/office/drawing/2014/main" id="{940285C1-C9A1-4B15-994C-288B97A0ACF7}"/>
              </a:ext>
            </a:extLst>
          </p:cNvPr>
          <p:cNvPicPr>
            <a:picLocks noChangeAspect="1"/>
          </p:cNvPicPr>
          <p:nvPr/>
        </p:nvPicPr>
        <p:blipFill>
          <a:blip r:embed="rId3"/>
          <a:stretch>
            <a:fillRect/>
          </a:stretch>
        </p:blipFill>
        <p:spPr>
          <a:xfrm>
            <a:off x="3930206" y="1066800"/>
            <a:ext cx="8162925" cy="5791200"/>
          </a:xfrm>
          <a:prstGeom prst="rect">
            <a:avLst/>
          </a:prstGeom>
        </p:spPr>
      </p:pic>
      <p:pic>
        <p:nvPicPr>
          <p:cNvPr id="3" name="Picture 2">
            <a:extLst>
              <a:ext uri="{FF2B5EF4-FFF2-40B4-BE49-F238E27FC236}">
                <a16:creationId xmlns:a16="http://schemas.microsoft.com/office/drawing/2014/main" id="{80712CB8-B9AE-451F-9EEC-6EA9768B3C6E}"/>
              </a:ext>
            </a:extLst>
          </p:cNvPr>
          <p:cNvPicPr>
            <a:picLocks noChangeAspect="1"/>
          </p:cNvPicPr>
          <p:nvPr/>
        </p:nvPicPr>
        <p:blipFill>
          <a:blip r:embed="rId4"/>
          <a:stretch>
            <a:fillRect/>
          </a:stretch>
        </p:blipFill>
        <p:spPr>
          <a:xfrm>
            <a:off x="98869" y="1066800"/>
            <a:ext cx="3600450" cy="5722938"/>
          </a:xfrm>
          <a:prstGeom prst="rect">
            <a:avLst/>
          </a:prstGeom>
        </p:spPr>
      </p:pic>
      <p:sp>
        <p:nvSpPr>
          <p:cNvPr id="4" name="TextBox 3">
            <a:extLst>
              <a:ext uri="{FF2B5EF4-FFF2-40B4-BE49-F238E27FC236}">
                <a16:creationId xmlns:a16="http://schemas.microsoft.com/office/drawing/2014/main" id="{AC55771C-49F6-4C8D-854C-6DB04579C33B}"/>
              </a:ext>
            </a:extLst>
          </p:cNvPr>
          <p:cNvSpPr txBox="1"/>
          <p:nvPr/>
        </p:nvSpPr>
        <p:spPr>
          <a:xfrm>
            <a:off x="104740" y="6374756"/>
            <a:ext cx="1579278" cy="369332"/>
          </a:xfrm>
          <a:prstGeom prst="rect">
            <a:avLst/>
          </a:prstGeom>
          <a:noFill/>
        </p:spPr>
        <p:txBody>
          <a:bodyPr wrap="none" rtlCol="0">
            <a:spAutoFit/>
          </a:bodyPr>
          <a:lstStyle/>
          <a:p>
            <a:r>
              <a:rPr lang="en-US" dirty="0">
                <a:solidFill>
                  <a:schemeClr val="bg1"/>
                </a:solidFill>
              </a:rPr>
              <a:t>HST/NASA/ESA</a:t>
            </a:r>
          </a:p>
        </p:txBody>
      </p:sp>
    </p:spTree>
    <p:extLst>
      <p:ext uri="{BB962C8B-B14F-4D97-AF65-F5344CB8AC3E}">
        <p14:creationId xmlns:p14="http://schemas.microsoft.com/office/powerpoint/2010/main" val="3012478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831768-F24D-4393-A703-17446E56C774}"/>
              </a:ext>
            </a:extLst>
          </p:cNvPr>
          <p:cNvPicPr>
            <a:picLocks noChangeAspect="1"/>
          </p:cNvPicPr>
          <p:nvPr/>
        </p:nvPicPr>
        <p:blipFill rotWithShape="1">
          <a:blip r:embed="rId5"/>
          <a:srcRect l="51224"/>
          <a:stretch/>
        </p:blipFill>
        <p:spPr>
          <a:xfrm>
            <a:off x="658762" y="3809851"/>
            <a:ext cx="3869970" cy="3001128"/>
          </a:xfrm>
          <a:prstGeom prst="rect">
            <a:avLst/>
          </a:prstGeom>
        </p:spPr>
      </p:pic>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658762" y="194577"/>
            <a:ext cx="3869970"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en-US" sz="2600" b="1" dirty="0" err="1">
                <a:latin typeface="Comic Sans MS" panose="030F0702030302020204" pitchFamily="66" charset="0"/>
              </a:rPr>
              <a:t>Penemuan</a:t>
            </a:r>
            <a:r>
              <a:rPr lang="en-US" altLang="en-US" sz="2600" b="1" dirty="0">
                <a:latin typeface="Comic Sans MS" panose="030F0702030302020204" pitchFamily="66" charset="0"/>
              </a:rPr>
              <a:t> planet </a:t>
            </a:r>
            <a:r>
              <a:rPr lang="en-US" altLang="en-US" sz="2600" b="1" dirty="0" err="1">
                <a:latin typeface="Comic Sans MS" panose="030F0702030302020204" pitchFamily="66" charset="0"/>
              </a:rPr>
              <a:t>kerdil</a:t>
            </a:r>
            <a:endParaRPr lang="en-US" altLang="en-US" sz="2600" b="1" dirty="0">
              <a:latin typeface="Comic Sans MS" panose="030F0702030302020204" pitchFamily="66" charset="0"/>
            </a:endParaRPr>
          </a:p>
        </p:txBody>
      </p:sp>
      <p:sp>
        <p:nvSpPr>
          <p:cNvPr id="11" name="Text Box 4">
            <a:extLst>
              <a:ext uri="{FF2B5EF4-FFF2-40B4-BE49-F238E27FC236}">
                <a16:creationId xmlns:a16="http://schemas.microsoft.com/office/drawing/2014/main" id="{686F6BF4-4460-4815-BB7B-E9139C0D2CCF}"/>
              </a:ext>
            </a:extLst>
          </p:cNvPr>
          <p:cNvSpPr txBox="1">
            <a:spLocks noChangeArrowheads="1"/>
          </p:cNvSpPr>
          <p:nvPr/>
        </p:nvSpPr>
        <p:spPr bwMode="auto">
          <a:xfrm>
            <a:off x="5201588" y="4949484"/>
            <a:ext cx="1788823" cy="533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en-US" sz="2400" b="1" dirty="0"/>
              <a:t>IAU GA 2006</a:t>
            </a:r>
          </a:p>
        </p:txBody>
      </p:sp>
      <p:sp>
        <p:nvSpPr>
          <p:cNvPr id="12" name="TextBox 11">
            <a:extLst>
              <a:ext uri="{FF2B5EF4-FFF2-40B4-BE49-F238E27FC236}">
                <a16:creationId xmlns:a16="http://schemas.microsoft.com/office/drawing/2014/main" id="{C4231AE6-581A-482C-8187-A4540FFB7EAF}"/>
              </a:ext>
            </a:extLst>
          </p:cNvPr>
          <p:cNvSpPr txBox="1"/>
          <p:nvPr/>
        </p:nvSpPr>
        <p:spPr>
          <a:xfrm>
            <a:off x="7152237" y="5043033"/>
            <a:ext cx="4538678" cy="1446550"/>
          </a:xfrm>
          <a:prstGeom prst="rect">
            <a:avLst/>
          </a:prstGeom>
          <a:noFill/>
        </p:spPr>
        <p:txBody>
          <a:bodyPr wrap="none" rtlCol="0">
            <a:spAutoFit/>
          </a:bodyPr>
          <a:lstStyle/>
          <a:p>
            <a:r>
              <a:rPr lang="en-US" sz="2200" dirty="0" err="1"/>
              <a:t>Definisi</a:t>
            </a:r>
            <a:r>
              <a:rPr lang="en-US" sz="2200" dirty="0"/>
              <a:t> planet:</a:t>
            </a:r>
          </a:p>
          <a:p>
            <a:pPr marL="285750" indent="-285750">
              <a:buFont typeface="Arial" panose="020B0604020202020204" pitchFamily="34" charset="0"/>
              <a:buChar char="•"/>
            </a:pPr>
            <a:r>
              <a:rPr lang="en-US" sz="2200" dirty="0" err="1"/>
              <a:t>mengorbit</a:t>
            </a:r>
            <a:r>
              <a:rPr lang="en-US" sz="2200" dirty="0"/>
              <a:t> </a:t>
            </a:r>
            <a:r>
              <a:rPr lang="en-US" sz="2200" dirty="0" err="1"/>
              <a:t>matahari</a:t>
            </a:r>
            <a:endParaRPr lang="en-US" sz="2200" dirty="0"/>
          </a:p>
          <a:p>
            <a:pPr marL="285750" indent="-285750">
              <a:buFont typeface="Arial" panose="020B0604020202020204" pitchFamily="34" charset="0"/>
              <a:buChar char="•"/>
            </a:pPr>
            <a:r>
              <a:rPr lang="en-US" sz="2200" dirty="0" err="1"/>
              <a:t>memiliki</a:t>
            </a:r>
            <a:r>
              <a:rPr lang="en-US" sz="2200" dirty="0"/>
              <a:t> </a:t>
            </a:r>
            <a:r>
              <a:rPr lang="en-US" sz="2200" dirty="0" err="1"/>
              <a:t>massa</a:t>
            </a:r>
            <a:r>
              <a:rPr lang="en-US" sz="2200" dirty="0"/>
              <a:t> </a:t>
            </a:r>
            <a:r>
              <a:rPr lang="en-US" sz="2200" dirty="0" err="1"/>
              <a:t>cukup</a:t>
            </a:r>
            <a:r>
              <a:rPr lang="en-US" sz="2200" dirty="0"/>
              <a:t> (</a:t>
            </a:r>
            <a:r>
              <a:rPr lang="en-US" sz="2200" dirty="0" err="1"/>
              <a:t>nyaris</a:t>
            </a:r>
            <a:r>
              <a:rPr lang="en-US" sz="2200" dirty="0"/>
              <a:t> </a:t>
            </a:r>
            <a:r>
              <a:rPr lang="en-US" sz="2200" dirty="0" err="1"/>
              <a:t>bulat</a:t>
            </a:r>
            <a:r>
              <a:rPr lang="en-US" sz="2200" dirty="0"/>
              <a:t>)</a:t>
            </a:r>
          </a:p>
          <a:p>
            <a:pPr marL="285750" indent="-285750">
              <a:buFont typeface="Arial" panose="020B0604020202020204" pitchFamily="34" charset="0"/>
              <a:buChar char="•"/>
            </a:pPr>
            <a:r>
              <a:rPr lang="en-US" sz="2200" dirty="0" err="1"/>
              <a:t>lingkungan</a:t>
            </a:r>
            <a:r>
              <a:rPr lang="en-US" sz="2200" dirty="0"/>
              <a:t> orbit </a:t>
            </a:r>
            <a:r>
              <a:rPr lang="en-US" sz="2200" dirty="0" err="1"/>
              <a:t>bersih</a:t>
            </a:r>
            <a:endParaRPr lang="en-US" sz="2200" dirty="0"/>
          </a:p>
        </p:txBody>
      </p:sp>
      <p:pic>
        <p:nvPicPr>
          <p:cNvPr id="13" name="Picture 12">
            <a:extLst>
              <a:ext uri="{FF2B5EF4-FFF2-40B4-BE49-F238E27FC236}">
                <a16:creationId xmlns:a16="http://schemas.microsoft.com/office/drawing/2014/main" id="{F1BB0B49-922D-4B06-AA0B-83DA0F19060C}"/>
              </a:ext>
            </a:extLst>
          </p:cNvPr>
          <p:cNvPicPr>
            <a:picLocks noChangeAspect="1"/>
          </p:cNvPicPr>
          <p:nvPr/>
        </p:nvPicPr>
        <p:blipFill rotWithShape="1">
          <a:blip r:embed="rId5"/>
          <a:srcRect l="1572" r="50000"/>
          <a:stretch/>
        </p:blipFill>
        <p:spPr>
          <a:xfrm>
            <a:off x="658762" y="760694"/>
            <a:ext cx="3842324" cy="3001128"/>
          </a:xfrm>
          <a:prstGeom prst="rect">
            <a:avLst/>
          </a:prstGeom>
        </p:spPr>
      </p:pic>
      <p:sp>
        <p:nvSpPr>
          <p:cNvPr id="14" name="TextBox 13">
            <a:extLst>
              <a:ext uri="{FF2B5EF4-FFF2-40B4-BE49-F238E27FC236}">
                <a16:creationId xmlns:a16="http://schemas.microsoft.com/office/drawing/2014/main" id="{ECD13A03-0EC3-426E-95FF-C98FB29F9112}"/>
              </a:ext>
            </a:extLst>
          </p:cNvPr>
          <p:cNvSpPr txBox="1"/>
          <p:nvPr/>
        </p:nvSpPr>
        <p:spPr>
          <a:xfrm>
            <a:off x="2579924" y="6441647"/>
            <a:ext cx="1902637" cy="369332"/>
          </a:xfrm>
          <a:prstGeom prst="rect">
            <a:avLst/>
          </a:prstGeom>
          <a:noFill/>
        </p:spPr>
        <p:txBody>
          <a:bodyPr wrap="none" rtlCol="0">
            <a:spAutoFit/>
          </a:bodyPr>
          <a:lstStyle/>
          <a:p>
            <a:r>
              <a:rPr lang="en-US" dirty="0" err="1"/>
              <a:t>Carraro</a:t>
            </a:r>
            <a:r>
              <a:rPr lang="en-US" dirty="0"/>
              <a:t> </a:t>
            </a:r>
            <a:r>
              <a:rPr lang="en-US" dirty="0" err="1"/>
              <a:t>dkk</a:t>
            </a:r>
            <a:r>
              <a:rPr lang="en-US" dirty="0"/>
              <a:t>., 2006</a:t>
            </a:r>
          </a:p>
        </p:txBody>
      </p:sp>
      <p:sp>
        <p:nvSpPr>
          <p:cNvPr id="2" name="Rectangle 1">
            <a:extLst>
              <a:ext uri="{FF2B5EF4-FFF2-40B4-BE49-F238E27FC236}">
                <a16:creationId xmlns:a16="http://schemas.microsoft.com/office/drawing/2014/main" id="{2E9D74BB-08F7-418B-AE2C-BAA1ECDF7A85}"/>
              </a:ext>
            </a:extLst>
          </p:cNvPr>
          <p:cNvSpPr/>
          <p:nvPr/>
        </p:nvSpPr>
        <p:spPr>
          <a:xfrm>
            <a:off x="5657850" y="4318852"/>
            <a:ext cx="5875388" cy="400110"/>
          </a:xfrm>
          <a:prstGeom prst="rect">
            <a:avLst/>
          </a:prstGeom>
        </p:spPr>
        <p:txBody>
          <a:bodyPr wrap="square">
            <a:spAutoFit/>
          </a:bodyPr>
          <a:lstStyle/>
          <a:p>
            <a:r>
              <a:rPr lang="en-US" sz="2000" dirty="0"/>
              <a:t>https://youtu.be/b9oou3p1e3w (NASA Spitzer)</a:t>
            </a:r>
          </a:p>
        </p:txBody>
      </p:sp>
      <p:pic>
        <p:nvPicPr>
          <p:cNvPr id="4" name="pluto">
            <a:hlinkClick r:id="" action="ppaction://media"/>
            <a:extLst>
              <a:ext uri="{FF2B5EF4-FFF2-40B4-BE49-F238E27FC236}">
                <a16:creationId xmlns:a16="http://schemas.microsoft.com/office/drawing/2014/main" id="{49473CB4-82BD-4155-80D8-86336D062A0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57850" y="431065"/>
            <a:ext cx="4961596" cy="3744601"/>
          </a:xfrm>
          <a:prstGeom prst="rect">
            <a:avLst/>
          </a:prstGeom>
        </p:spPr>
      </p:pic>
    </p:spTree>
    <p:extLst>
      <p:ext uri="{BB962C8B-B14F-4D97-AF65-F5344CB8AC3E}">
        <p14:creationId xmlns:p14="http://schemas.microsoft.com/office/powerpoint/2010/main" val="3284556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1409700" y="367740"/>
            <a:ext cx="7753350"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err="1">
                <a:latin typeface="Comic Sans MS" panose="030F0702030302020204" pitchFamily="66" charset="0"/>
              </a:rPr>
              <a:t>Keterbatasan</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pengamatan</a:t>
            </a:r>
            <a:r>
              <a:rPr lang="en-US" altLang="en-US" sz="2600" b="1" dirty="0">
                <a:latin typeface="Comic Sans MS" panose="030F0702030302020204" pitchFamily="66" charset="0"/>
              </a:rPr>
              <a:t> visual (1)</a:t>
            </a:r>
          </a:p>
        </p:txBody>
      </p:sp>
      <p:sp>
        <p:nvSpPr>
          <p:cNvPr id="2" name="TextBox 1">
            <a:extLst>
              <a:ext uri="{FF2B5EF4-FFF2-40B4-BE49-F238E27FC236}">
                <a16:creationId xmlns:a16="http://schemas.microsoft.com/office/drawing/2014/main" id="{1E78F9F7-C442-4F3C-A98F-232BCCAD041E}"/>
              </a:ext>
            </a:extLst>
          </p:cNvPr>
          <p:cNvSpPr txBox="1"/>
          <p:nvPr/>
        </p:nvSpPr>
        <p:spPr>
          <a:xfrm>
            <a:off x="404980" y="1425983"/>
            <a:ext cx="7714228" cy="131818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800" dirty="0" err="1"/>
              <a:t>Objek</a:t>
            </a:r>
            <a:r>
              <a:rPr lang="en-US" sz="2800" dirty="0"/>
              <a:t> </a:t>
            </a:r>
            <a:r>
              <a:rPr lang="en-US" sz="2800" dirty="0" err="1"/>
              <a:t>memancarkan</a:t>
            </a:r>
            <a:r>
              <a:rPr lang="en-US" sz="2800" dirty="0"/>
              <a:t> </a:t>
            </a:r>
            <a:r>
              <a:rPr lang="en-US" sz="2800" dirty="0" err="1"/>
              <a:t>cahaya</a:t>
            </a:r>
            <a:r>
              <a:rPr lang="en-US" sz="2800" dirty="0"/>
              <a:t> </a:t>
            </a:r>
            <a:r>
              <a:rPr lang="en-US" sz="2800" dirty="0" err="1"/>
              <a:t>tidak</a:t>
            </a:r>
            <a:r>
              <a:rPr lang="en-US" sz="2800" dirty="0"/>
              <a:t> </a:t>
            </a:r>
            <a:r>
              <a:rPr lang="en-US" sz="2800" dirty="0" err="1"/>
              <a:t>hanya</a:t>
            </a:r>
            <a:r>
              <a:rPr lang="en-US" sz="2800" dirty="0"/>
              <a:t> di visual</a:t>
            </a:r>
          </a:p>
          <a:p>
            <a:pPr marL="285750" indent="-285750">
              <a:lnSpc>
                <a:spcPct val="150000"/>
              </a:lnSpc>
              <a:buFont typeface="Arial" panose="020B0604020202020204" pitchFamily="34" charset="0"/>
              <a:buChar char="•"/>
            </a:pPr>
            <a:r>
              <a:rPr lang="en-US" sz="2800" dirty="0" err="1"/>
              <a:t>Efek</a:t>
            </a:r>
            <a:r>
              <a:rPr lang="en-US" sz="2800" dirty="0"/>
              <a:t> </a:t>
            </a:r>
            <a:r>
              <a:rPr lang="en-US" sz="2800" dirty="0" err="1"/>
              <a:t>atmosfer</a:t>
            </a:r>
            <a:r>
              <a:rPr lang="en-US" sz="2800" dirty="0"/>
              <a:t>: </a:t>
            </a:r>
            <a:r>
              <a:rPr lang="en-US" sz="2800" dirty="0" err="1"/>
              <a:t>Jendela</a:t>
            </a:r>
            <a:r>
              <a:rPr lang="en-US" sz="2800" dirty="0"/>
              <a:t> </a:t>
            </a:r>
            <a:r>
              <a:rPr lang="en-US" sz="2800" dirty="0" err="1"/>
              <a:t>pengamatan</a:t>
            </a:r>
            <a:r>
              <a:rPr lang="en-US" sz="2800" dirty="0"/>
              <a:t> visual &amp; radio</a:t>
            </a:r>
          </a:p>
        </p:txBody>
      </p:sp>
      <p:pic>
        <p:nvPicPr>
          <p:cNvPr id="4" name="Picture 3">
            <a:extLst>
              <a:ext uri="{FF2B5EF4-FFF2-40B4-BE49-F238E27FC236}">
                <a16:creationId xmlns:a16="http://schemas.microsoft.com/office/drawing/2014/main" id="{0C7DA99A-7E1D-4AD2-87EF-C5C4A7EEF49F}"/>
              </a:ext>
            </a:extLst>
          </p:cNvPr>
          <p:cNvPicPr>
            <a:picLocks noChangeAspect="1"/>
          </p:cNvPicPr>
          <p:nvPr/>
        </p:nvPicPr>
        <p:blipFill rotWithShape="1">
          <a:blip r:embed="rId3">
            <a:extLst>
              <a:ext uri="{28A0092B-C50C-407E-A947-70E740481C1C}">
                <a14:useLocalDpi xmlns:a14="http://schemas.microsoft.com/office/drawing/2010/main" val="0"/>
              </a:ext>
            </a:extLst>
          </a:blip>
          <a:srcRect b="38051"/>
          <a:stretch/>
        </p:blipFill>
        <p:spPr>
          <a:xfrm>
            <a:off x="404980" y="3162299"/>
            <a:ext cx="11382040" cy="3560790"/>
          </a:xfrm>
          <a:prstGeom prst="rect">
            <a:avLst/>
          </a:prstGeom>
        </p:spPr>
      </p:pic>
    </p:spTree>
    <p:extLst>
      <p:ext uri="{BB962C8B-B14F-4D97-AF65-F5344CB8AC3E}">
        <p14:creationId xmlns:p14="http://schemas.microsoft.com/office/powerpoint/2010/main" val="110951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1085850" y="311962"/>
            <a:ext cx="7791450"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err="1">
                <a:latin typeface="Comic Sans MS" panose="030F0702030302020204" pitchFamily="66" charset="0"/>
              </a:rPr>
              <a:t>Pengamatan</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astronomi</a:t>
            </a:r>
            <a:r>
              <a:rPr lang="en-US" altLang="en-US" sz="2600" b="1" dirty="0">
                <a:latin typeface="Comic Sans MS" panose="030F0702030302020204" pitchFamily="66" charset="0"/>
              </a:rPr>
              <a:t> radio (</a:t>
            </a:r>
            <a:r>
              <a:rPr lang="en-US" altLang="en-US" sz="2600" b="1" dirty="0" err="1">
                <a:latin typeface="Comic Sans MS" panose="030F0702030302020204" pitchFamily="66" charset="0"/>
              </a:rPr>
              <a:t>sejak</a:t>
            </a:r>
            <a:r>
              <a:rPr lang="en-US" altLang="en-US" sz="2600" b="1" dirty="0">
                <a:latin typeface="Comic Sans MS" panose="030F0702030302020204" pitchFamily="66" charset="0"/>
              </a:rPr>
              <a:t> 1937) </a:t>
            </a:r>
          </a:p>
        </p:txBody>
      </p:sp>
      <p:sp>
        <p:nvSpPr>
          <p:cNvPr id="2" name="TextBox 1">
            <a:extLst>
              <a:ext uri="{FF2B5EF4-FFF2-40B4-BE49-F238E27FC236}">
                <a16:creationId xmlns:a16="http://schemas.microsoft.com/office/drawing/2014/main" id="{1E78F9F7-C442-4F3C-A98F-232BCCAD041E}"/>
              </a:ext>
            </a:extLst>
          </p:cNvPr>
          <p:cNvSpPr txBox="1"/>
          <p:nvPr/>
        </p:nvSpPr>
        <p:spPr>
          <a:xfrm>
            <a:off x="342900" y="7161602"/>
            <a:ext cx="8768747" cy="833433"/>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sz="2800" dirty="0" err="1"/>
              <a:t>Prinsip</a:t>
            </a:r>
            <a:r>
              <a:rPr lang="en-US" sz="2800" dirty="0"/>
              <a:t> </a:t>
            </a:r>
            <a:r>
              <a:rPr lang="en-US" sz="2800" dirty="0" err="1"/>
              <a:t>pengamatan</a:t>
            </a:r>
            <a:r>
              <a:rPr lang="en-US" sz="2800" dirty="0"/>
              <a:t> radio &amp; </a:t>
            </a:r>
            <a:r>
              <a:rPr lang="en-US" sz="2800" dirty="0" err="1"/>
              <a:t>contoh</a:t>
            </a:r>
            <a:r>
              <a:rPr lang="en-US" sz="2800" dirty="0"/>
              <a:t> data </a:t>
            </a:r>
            <a:r>
              <a:rPr lang="en-US" sz="2800" dirty="0" err="1"/>
              <a:t>pengamatannya</a:t>
            </a:r>
            <a:endParaRPr lang="en-US" sz="2800" dirty="0"/>
          </a:p>
        </p:txBody>
      </p:sp>
      <p:pic>
        <p:nvPicPr>
          <p:cNvPr id="4" name="Picture 3">
            <a:extLst>
              <a:ext uri="{FF2B5EF4-FFF2-40B4-BE49-F238E27FC236}">
                <a16:creationId xmlns:a16="http://schemas.microsoft.com/office/drawing/2014/main" id="{3C74FAF4-9D0A-42C0-AD45-3BB1787270EB}"/>
              </a:ext>
            </a:extLst>
          </p:cNvPr>
          <p:cNvPicPr>
            <a:picLocks noChangeAspect="1"/>
          </p:cNvPicPr>
          <p:nvPr/>
        </p:nvPicPr>
        <p:blipFill>
          <a:blip r:embed="rId3"/>
          <a:stretch>
            <a:fillRect/>
          </a:stretch>
        </p:blipFill>
        <p:spPr>
          <a:xfrm>
            <a:off x="342900" y="1148052"/>
            <a:ext cx="4819650" cy="5397399"/>
          </a:xfrm>
          <a:prstGeom prst="rect">
            <a:avLst/>
          </a:prstGeom>
        </p:spPr>
      </p:pic>
      <p:sp>
        <p:nvSpPr>
          <p:cNvPr id="5" name="TextBox 4">
            <a:extLst>
              <a:ext uri="{FF2B5EF4-FFF2-40B4-BE49-F238E27FC236}">
                <a16:creationId xmlns:a16="http://schemas.microsoft.com/office/drawing/2014/main" id="{6D2E5579-75F7-4E68-A0C5-2A247492B7F6}"/>
              </a:ext>
            </a:extLst>
          </p:cNvPr>
          <p:cNvSpPr txBox="1"/>
          <p:nvPr/>
        </p:nvSpPr>
        <p:spPr>
          <a:xfrm>
            <a:off x="4356498" y="6165156"/>
            <a:ext cx="741550" cy="369332"/>
          </a:xfrm>
          <a:prstGeom prst="rect">
            <a:avLst/>
          </a:prstGeom>
          <a:noFill/>
        </p:spPr>
        <p:txBody>
          <a:bodyPr wrap="none" rtlCol="0">
            <a:spAutoFit/>
          </a:bodyPr>
          <a:lstStyle/>
          <a:p>
            <a:r>
              <a:rPr lang="en-US" dirty="0">
                <a:solidFill>
                  <a:schemeClr val="bg1"/>
                </a:solidFill>
              </a:rPr>
              <a:t>NRAO</a:t>
            </a:r>
          </a:p>
        </p:txBody>
      </p:sp>
      <p:pic>
        <p:nvPicPr>
          <p:cNvPr id="6" name="Picture 5">
            <a:extLst>
              <a:ext uri="{FF2B5EF4-FFF2-40B4-BE49-F238E27FC236}">
                <a16:creationId xmlns:a16="http://schemas.microsoft.com/office/drawing/2014/main" id="{FCDAA63D-C87C-48CA-8B14-25D63AACEC84}"/>
              </a:ext>
            </a:extLst>
          </p:cNvPr>
          <p:cNvPicPr>
            <a:picLocks noChangeAspect="1"/>
          </p:cNvPicPr>
          <p:nvPr/>
        </p:nvPicPr>
        <p:blipFill>
          <a:blip r:embed="rId4"/>
          <a:stretch>
            <a:fillRect/>
          </a:stretch>
        </p:blipFill>
        <p:spPr>
          <a:xfrm>
            <a:off x="6591449" y="4083409"/>
            <a:ext cx="5257651" cy="2462042"/>
          </a:xfrm>
          <a:prstGeom prst="rect">
            <a:avLst/>
          </a:prstGeom>
        </p:spPr>
      </p:pic>
      <p:sp>
        <p:nvSpPr>
          <p:cNvPr id="8" name="Rectangle 7">
            <a:extLst>
              <a:ext uri="{FF2B5EF4-FFF2-40B4-BE49-F238E27FC236}">
                <a16:creationId xmlns:a16="http://schemas.microsoft.com/office/drawing/2014/main" id="{39D60108-05D9-4252-A245-DCF06F6E7780}"/>
              </a:ext>
            </a:extLst>
          </p:cNvPr>
          <p:cNvSpPr/>
          <p:nvPr/>
        </p:nvSpPr>
        <p:spPr>
          <a:xfrm>
            <a:off x="6791692" y="6165156"/>
            <a:ext cx="4857164" cy="369332"/>
          </a:xfrm>
          <a:prstGeom prst="rect">
            <a:avLst/>
          </a:prstGeom>
        </p:spPr>
        <p:txBody>
          <a:bodyPr wrap="none">
            <a:spAutoFit/>
          </a:bodyPr>
          <a:lstStyle/>
          <a:p>
            <a:r>
              <a:rPr lang="en-US" dirty="0">
                <a:solidFill>
                  <a:schemeClr val="bg2">
                    <a:lumMod val="50000"/>
                  </a:schemeClr>
                </a:solidFill>
                <a:latin typeface="Arial" panose="020B0604020202020204" pitchFamily="34" charset="0"/>
              </a:rPr>
              <a:t> Australia Telescope Compact Array, </a:t>
            </a:r>
            <a:r>
              <a:rPr lang="en-US" dirty="0" err="1">
                <a:solidFill>
                  <a:schemeClr val="bg2">
                    <a:lumMod val="50000"/>
                  </a:schemeClr>
                </a:solidFill>
                <a:latin typeface="Arial" panose="020B0604020202020204" pitchFamily="34" charset="0"/>
              </a:rPr>
              <a:t>Juli</a:t>
            </a:r>
            <a:r>
              <a:rPr lang="en-US" dirty="0">
                <a:solidFill>
                  <a:schemeClr val="bg2">
                    <a:lumMod val="50000"/>
                  </a:schemeClr>
                </a:solidFill>
                <a:latin typeface="Arial" panose="020B0604020202020204" pitchFamily="34" charset="0"/>
              </a:rPr>
              <a:t> 1995</a:t>
            </a:r>
            <a:endParaRPr lang="en-US" dirty="0">
              <a:solidFill>
                <a:schemeClr val="bg2">
                  <a:lumMod val="50000"/>
                </a:schemeClr>
              </a:solidFill>
            </a:endParaRPr>
          </a:p>
        </p:txBody>
      </p:sp>
      <p:pic>
        <p:nvPicPr>
          <p:cNvPr id="11" name="Picture 10">
            <a:extLst>
              <a:ext uri="{FF2B5EF4-FFF2-40B4-BE49-F238E27FC236}">
                <a16:creationId xmlns:a16="http://schemas.microsoft.com/office/drawing/2014/main" id="{793BE180-F888-40B8-81AC-264DEC43CE0E}"/>
              </a:ext>
            </a:extLst>
          </p:cNvPr>
          <p:cNvPicPr>
            <a:picLocks noChangeAspect="1"/>
          </p:cNvPicPr>
          <p:nvPr/>
        </p:nvPicPr>
        <p:blipFill>
          <a:blip r:embed="rId5"/>
          <a:stretch>
            <a:fillRect/>
          </a:stretch>
        </p:blipFill>
        <p:spPr>
          <a:xfrm rot="2703096">
            <a:off x="5997814" y="1813282"/>
            <a:ext cx="2219325" cy="20193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a:extLst>
              <a:ext uri="{FF2B5EF4-FFF2-40B4-BE49-F238E27FC236}">
                <a16:creationId xmlns:a16="http://schemas.microsoft.com/office/drawing/2014/main" id="{07E40A2D-7AED-4C69-8898-DDDFD99CA85C}"/>
              </a:ext>
            </a:extLst>
          </p:cNvPr>
          <p:cNvSpPr txBox="1"/>
          <p:nvPr/>
        </p:nvSpPr>
        <p:spPr>
          <a:xfrm>
            <a:off x="6361021" y="1305396"/>
            <a:ext cx="1492909" cy="369332"/>
          </a:xfrm>
          <a:prstGeom prst="rect">
            <a:avLst/>
          </a:prstGeom>
          <a:noFill/>
        </p:spPr>
        <p:txBody>
          <a:bodyPr wrap="none" rtlCol="0">
            <a:spAutoFit/>
          </a:bodyPr>
          <a:lstStyle/>
          <a:p>
            <a:r>
              <a:rPr lang="en-US" dirty="0"/>
              <a:t>HST, Feb 1995</a:t>
            </a:r>
          </a:p>
        </p:txBody>
      </p:sp>
      <p:pic>
        <p:nvPicPr>
          <p:cNvPr id="17" name="Picture 16">
            <a:extLst>
              <a:ext uri="{FF2B5EF4-FFF2-40B4-BE49-F238E27FC236}">
                <a16:creationId xmlns:a16="http://schemas.microsoft.com/office/drawing/2014/main" id="{25D1AA48-1FA4-4C87-B74D-ACA0C199BFB5}"/>
              </a:ext>
            </a:extLst>
          </p:cNvPr>
          <p:cNvPicPr>
            <a:picLocks noChangeAspect="1"/>
          </p:cNvPicPr>
          <p:nvPr/>
        </p:nvPicPr>
        <p:blipFill>
          <a:blip r:embed="rId6"/>
          <a:stretch>
            <a:fillRect/>
          </a:stretch>
        </p:blipFill>
        <p:spPr>
          <a:xfrm>
            <a:off x="8848725" y="1019465"/>
            <a:ext cx="3000375" cy="3000375"/>
          </a:xfrm>
          <a:prstGeom prst="rect">
            <a:avLst/>
          </a:prstGeom>
        </p:spPr>
      </p:pic>
      <p:sp>
        <p:nvSpPr>
          <p:cNvPr id="18" name="TextBox 17">
            <a:extLst>
              <a:ext uri="{FF2B5EF4-FFF2-40B4-BE49-F238E27FC236}">
                <a16:creationId xmlns:a16="http://schemas.microsoft.com/office/drawing/2014/main" id="{935A1899-2350-4F87-AE09-13DA2629F6A9}"/>
              </a:ext>
            </a:extLst>
          </p:cNvPr>
          <p:cNvSpPr txBox="1"/>
          <p:nvPr/>
        </p:nvSpPr>
        <p:spPr>
          <a:xfrm>
            <a:off x="11065283" y="3655990"/>
            <a:ext cx="745717" cy="369332"/>
          </a:xfrm>
          <a:prstGeom prst="rect">
            <a:avLst/>
          </a:prstGeom>
          <a:noFill/>
        </p:spPr>
        <p:txBody>
          <a:bodyPr wrap="none" rtlCol="0">
            <a:spAutoFit/>
          </a:bodyPr>
          <a:lstStyle/>
          <a:p>
            <a:r>
              <a:rPr lang="en-US" dirty="0">
                <a:solidFill>
                  <a:schemeClr val="bg1"/>
                </a:solidFill>
              </a:rPr>
              <a:t>ALMA</a:t>
            </a:r>
          </a:p>
        </p:txBody>
      </p:sp>
    </p:spTree>
    <p:extLst>
      <p:ext uri="{BB962C8B-B14F-4D97-AF65-F5344CB8AC3E}">
        <p14:creationId xmlns:p14="http://schemas.microsoft.com/office/powerpoint/2010/main" val="2459990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1543050" y="315830"/>
            <a:ext cx="7715250"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err="1">
                <a:latin typeface="Comic Sans MS" panose="030F0702030302020204" pitchFamily="66" charset="0"/>
              </a:rPr>
              <a:t>Keterbatasan</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pengamatan</a:t>
            </a:r>
            <a:r>
              <a:rPr lang="en-US" altLang="en-US" sz="2600" b="1" dirty="0">
                <a:latin typeface="Comic Sans MS" panose="030F0702030302020204" pitchFamily="66" charset="0"/>
              </a:rPr>
              <a:t> </a:t>
            </a:r>
            <a:r>
              <a:rPr lang="en-US" altLang="en-US" sz="2600" b="1" dirty="0" err="1">
                <a:latin typeface="Comic Sans MS" panose="030F0702030302020204" pitchFamily="66" charset="0"/>
              </a:rPr>
              <a:t>astronomi</a:t>
            </a:r>
            <a:r>
              <a:rPr lang="en-US" altLang="en-US" sz="2600" b="1" dirty="0">
                <a:latin typeface="Comic Sans MS" panose="030F0702030302020204" pitchFamily="66" charset="0"/>
              </a:rPr>
              <a:t> visual (2)</a:t>
            </a:r>
          </a:p>
        </p:txBody>
      </p:sp>
      <p:sp>
        <p:nvSpPr>
          <p:cNvPr id="2" name="TextBox 1">
            <a:extLst>
              <a:ext uri="{FF2B5EF4-FFF2-40B4-BE49-F238E27FC236}">
                <a16:creationId xmlns:a16="http://schemas.microsoft.com/office/drawing/2014/main" id="{1E78F9F7-C442-4F3C-A98F-232BCCAD041E}"/>
              </a:ext>
            </a:extLst>
          </p:cNvPr>
          <p:cNvSpPr txBox="1"/>
          <p:nvPr/>
        </p:nvSpPr>
        <p:spPr>
          <a:xfrm>
            <a:off x="522910" y="1276207"/>
            <a:ext cx="8543173" cy="1143070"/>
          </a:xfrm>
          <a:prstGeom prst="rect">
            <a:avLst/>
          </a:prstGeom>
          <a:noFill/>
        </p:spPr>
        <p:txBody>
          <a:bodyPr wrap="none" rtlCol="0">
            <a:spAutoFit/>
          </a:bodyPr>
          <a:lstStyle/>
          <a:p>
            <a:pPr>
              <a:lnSpc>
                <a:spcPct val="150000"/>
              </a:lnSpc>
            </a:pPr>
            <a:r>
              <a:rPr lang="en-US" sz="2400" dirty="0" err="1"/>
              <a:t>Gangguan</a:t>
            </a:r>
            <a:r>
              <a:rPr lang="en-US" sz="2400" dirty="0"/>
              <a:t> </a:t>
            </a:r>
            <a:r>
              <a:rPr lang="en-US" sz="2400" dirty="0" err="1"/>
              <a:t>atmosfer</a:t>
            </a:r>
            <a:r>
              <a:rPr lang="en-US" sz="2400" dirty="0"/>
              <a:t>:   </a:t>
            </a:r>
            <a:r>
              <a:rPr lang="en-US" sz="2400" dirty="0" err="1"/>
              <a:t>turbulensi</a:t>
            </a:r>
            <a:r>
              <a:rPr lang="en-US" sz="2400" dirty="0"/>
              <a:t> </a:t>
            </a:r>
            <a:r>
              <a:rPr lang="en-US" sz="2400" dirty="0" err="1"/>
              <a:t>udara</a:t>
            </a:r>
            <a:r>
              <a:rPr lang="en-US" sz="2400" dirty="0"/>
              <a:t>/seeing</a:t>
            </a:r>
          </a:p>
          <a:p>
            <a:pPr>
              <a:lnSpc>
                <a:spcPct val="150000"/>
              </a:lnSpc>
            </a:pPr>
            <a:r>
              <a:rPr lang="en-US" sz="2400" dirty="0" err="1"/>
              <a:t>Astronom</a:t>
            </a:r>
            <a:r>
              <a:rPr lang="en-US" sz="2400" dirty="0"/>
              <a:t> </a:t>
            </a:r>
            <a:r>
              <a:rPr lang="en-US" sz="2400" dirty="0" err="1"/>
              <a:t>perlu</a:t>
            </a:r>
            <a:r>
              <a:rPr lang="en-US" sz="2400" dirty="0"/>
              <a:t> </a:t>
            </a:r>
            <a:r>
              <a:rPr lang="en-US" sz="2400" dirty="0" err="1"/>
              <a:t>mengirimkan</a:t>
            </a:r>
            <a:r>
              <a:rPr lang="en-US" sz="2400" dirty="0"/>
              <a:t> </a:t>
            </a:r>
            <a:r>
              <a:rPr lang="en-US" sz="2400" dirty="0" err="1"/>
              <a:t>teleskop</a:t>
            </a:r>
            <a:r>
              <a:rPr lang="en-US" sz="2400" dirty="0"/>
              <a:t> dan </a:t>
            </a:r>
            <a:r>
              <a:rPr lang="en-US" sz="2400" dirty="0" err="1"/>
              <a:t>wahana</a:t>
            </a:r>
            <a:r>
              <a:rPr lang="en-US" sz="2400" dirty="0"/>
              <a:t> </a:t>
            </a:r>
            <a:r>
              <a:rPr lang="en-US" sz="2400" dirty="0" err="1"/>
              <a:t>ke</a:t>
            </a:r>
            <a:r>
              <a:rPr lang="en-US" sz="2400" dirty="0"/>
              <a:t> </a:t>
            </a:r>
            <a:r>
              <a:rPr lang="en-US" sz="2400" dirty="0" err="1"/>
              <a:t>luar</a:t>
            </a:r>
            <a:r>
              <a:rPr lang="en-US" sz="2400" dirty="0"/>
              <a:t> </a:t>
            </a:r>
            <a:r>
              <a:rPr lang="en-US" sz="2400" dirty="0" err="1"/>
              <a:t>angkasa</a:t>
            </a:r>
            <a:endParaRPr lang="en-US" sz="2400" dirty="0"/>
          </a:p>
        </p:txBody>
      </p:sp>
      <p:pic>
        <p:nvPicPr>
          <p:cNvPr id="5" name="Picture 3">
            <a:extLst>
              <a:ext uri="{FF2B5EF4-FFF2-40B4-BE49-F238E27FC236}">
                <a16:creationId xmlns:a16="http://schemas.microsoft.com/office/drawing/2014/main" id="{E855EF0E-2D76-4769-9A51-8071C14F9F0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9306" y="2844023"/>
            <a:ext cx="3598599" cy="3598599"/>
          </a:xfrm>
          <a:prstGeom prst="rect">
            <a:avLst/>
          </a:prstGeom>
          <a:noFill/>
          <a:ln w="7620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74C35D77-8774-41EB-80B3-37AA0759E6FF}"/>
              </a:ext>
            </a:extLst>
          </p:cNvPr>
          <p:cNvGrpSpPr/>
          <p:nvPr/>
        </p:nvGrpSpPr>
        <p:grpSpPr>
          <a:xfrm>
            <a:off x="7626178" y="3384236"/>
            <a:ext cx="4794422" cy="3473764"/>
            <a:chOff x="7397578" y="3384236"/>
            <a:chExt cx="4794422" cy="3473764"/>
          </a:xfrm>
        </p:grpSpPr>
        <p:sp>
          <p:nvSpPr>
            <p:cNvPr id="8" name="Rectangle 7">
              <a:extLst>
                <a:ext uri="{FF2B5EF4-FFF2-40B4-BE49-F238E27FC236}">
                  <a16:creationId xmlns:a16="http://schemas.microsoft.com/office/drawing/2014/main" id="{BE4907F7-0625-48E7-B196-716C943C1380}"/>
                </a:ext>
              </a:extLst>
            </p:cNvPr>
            <p:cNvSpPr/>
            <p:nvPr/>
          </p:nvSpPr>
          <p:spPr>
            <a:xfrm>
              <a:off x="7446851" y="6305549"/>
              <a:ext cx="4646140" cy="552451"/>
            </a:xfrm>
            <a:prstGeom prst="rect">
              <a:avLst/>
            </a:prstGeom>
            <a:solidFill>
              <a:srgbClr val="429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BEFC29F5-E589-4A5A-A40E-38285A12A421}"/>
                </a:ext>
              </a:extLst>
            </p:cNvPr>
            <p:cNvGrpSpPr/>
            <p:nvPr/>
          </p:nvGrpSpPr>
          <p:grpSpPr>
            <a:xfrm>
              <a:off x="7397578" y="3384236"/>
              <a:ext cx="4794422" cy="1327439"/>
              <a:chOff x="4522727" y="1669735"/>
              <a:chExt cx="4794422" cy="1327439"/>
            </a:xfrm>
          </p:grpSpPr>
          <p:sp>
            <p:nvSpPr>
              <p:cNvPr id="12" name="Freeform: Shape 11">
                <a:extLst>
                  <a:ext uri="{FF2B5EF4-FFF2-40B4-BE49-F238E27FC236}">
                    <a16:creationId xmlns:a16="http://schemas.microsoft.com/office/drawing/2014/main" id="{3FD1BF61-44E0-4644-AA8A-EBC03A4D55EB}"/>
                  </a:ext>
                </a:extLst>
              </p:cNvPr>
              <p:cNvSpPr/>
              <p:nvPr/>
            </p:nvSpPr>
            <p:spPr>
              <a:xfrm>
                <a:off x="4522727" y="2773210"/>
                <a:ext cx="4794422" cy="223964"/>
              </a:xfrm>
              <a:custGeom>
                <a:avLst/>
                <a:gdLst>
                  <a:gd name="connsiteX0" fmla="*/ 0 w 4794422"/>
                  <a:gd name="connsiteY0" fmla="*/ 463334 h 467639"/>
                  <a:gd name="connsiteX1" fmla="*/ 667265 w 4794422"/>
                  <a:gd name="connsiteY1" fmla="*/ 191486 h 467639"/>
                  <a:gd name="connsiteX2" fmla="*/ 1136822 w 4794422"/>
                  <a:gd name="connsiteY2" fmla="*/ 339767 h 467639"/>
                  <a:gd name="connsiteX3" fmla="*/ 1853514 w 4794422"/>
                  <a:gd name="connsiteY3" fmla="*/ 463334 h 467639"/>
                  <a:gd name="connsiteX4" fmla="*/ 2199503 w 4794422"/>
                  <a:gd name="connsiteY4" fmla="*/ 179129 h 467639"/>
                  <a:gd name="connsiteX5" fmla="*/ 2681416 w 4794422"/>
                  <a:gd name="connsiteY5" fmla="*/ 6134 h 467639"/>
                  <a:gd name="connsiteX6" fmla="*/ 3175687 w 4794422"/>
                  <a:gd name="connsiteY6" fmla="*/ 55561 h 467639"/>
                  <a:gd name="connsiteX7" fmla="*/ 3546389 w 4794422"/>
                  <a:gd name="connsiteY7" fmla="*/ 216199 h 467639"/>
                  <a:gd name="connsiteX8" fmla="*/ 3904735 w 4794422"/>
                  <a:gd name="connsiteY8" fmla="*/ 277983 h 467639"/>
                  <a:gd name="connsiteX9" fmla="*/ 4386649 w 4794422"/>
                  <a:gd name="connsiteY9" fmla="*/ 80275 h 467639"/>
                  <a:gd name="connsiteX10" fmla="*/ 4448432 w 4794422"/>
                  <a:gd name="connsiteY10" fmla="*/ 55561 h 467639"/>
                  <a:gd name="connsiteX11" fmla="*/ 4547287 w 4794422"/>
                  <a:gd name="connsiteY11" fmla="*/ 67918 h 467639"/>
                  <a:gd name="connsiteX12" fmla="*/ 4794422 w 4794422"/>
                  <a:gd name="connsiteY12" fmla="*/ 117345 h 4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94422" h="467639">
                    <a:moveTo>
                      <a:pt x="0" y="463334"/>
                    </a:moveTo>
                    <a:cubicBezTo>
                      <a:pt x="238897" y="337707"/>
                      <a:pt x="477795" y="212080"/>
                      <a:pt x="667265" y="191486"/>
                    </a:cubicBezTo>
                    <a:cubicBezTo>
                      <a:pt x="856735" y="170892"/>
                      <a:pt x="939114" y="294459"/>
                      <a:pt x="1136822" y="339767"/>
                    </a:cubicBezTo>
                    <a:cubicBezTo>
                      <a:pt x="1334530" y="385075"/>
                      <a:pt x="1676401" y="490107"/>
                      <a:pt x="1853514" y="463334"/>
                    </a:cubicBezTo>
                    <a:cubicBezTo>
                      <a:pt x="2030627" y="436561"/>
                      <a:pt x="2061519" y="255329"/>
                      <a:pt x="2199503" y="179129"/>
                    </a:cubicBezTo>
                    <a:cubicBezTo>
                      <a:pt x="2337487" y="102929"/>
                      <a:pt x="2518719" y="26729"/>
                      <a:pt x="2681416" y="6134"/>
                    </a:cubicBezTo>
                    <a:cubicBezTo>
                      <a:pt x="2844113" y="-14461"/>
                      <a:pt x="3031525" y="20550"/>
                      <a:pt x="3175687" y="55561"/>
                    </a:cubicBezTo>
                    <a:cubicBezTo>
                      <a:pt x="3319849" y="90572"/>
                      <a:pt x="3424881" y="179129"/>
                      <a:pt x="3546389" y="216199"/>
                    </a:cubicBezTo>
                    <a:cubicBezTo>
                      <a:pt x="3667897" y="253269"/>
                      <a:pt x="3764692" y="300637"/>
                      <a:pt x="3904735" y="277983"/>
                    </a:cubicBezTo>
                    <a:cubicBezTo>
                      <a:pt x="4044778" y="255329"/>
                      <a:pt x="4386649" y="80275"/>
                      <a:pt x="4386649" y="80275"/>
                    </a:cubicBezTo>
                    <a:cubicBezTo>
                      <a:pt x="4477265" y="43205"/>
                      <a:pt x="4421659" y="57620"/>
                      <a:pt x="4448432" y="55561"/>
                    </a:cubicBezTo>
                    <a:cubicBezTo>
                      <a:pt x="4475205" y="53502"/>
                      <a:pt x="4489622" y="57621"/>
                      <a:pt x="4547287" y="67918"/>
                    </a:cubicBezTo>
                    <a:cubicBezTo>
                      <a:pt x="4604952" y="78215"/>
                      <a:pt x="4699687" y="97780"/>
                      <a:pt x="4794422" y="1173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B8B2F4C-F5B9-4783-BFC8-A7AFD245A156}"/>
                  </a:ext>
                </a:extLst>
              </p:cNvPr>
              <p:cNvCxnSpPr/>
              <p:nvPr/>
            </p:nvCxnSpPr>
            <p:spPr>
              <a:xfrm>
                <a:off x="4522727" y="1986376"/>
                <a:ext cx="457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412100AF-63F1-4B83-B8BA-265AAB3A63D5}"/>
                  </a:ext>
                </a:extLst>
              </p:cNvPr>
              <p:cNvSpPr/>
              <p:nvPr/>
            </p:nvSpPr>
            <p:spPr>
              <a:xfrm>
                <a:off x="4534930" y="2259315"/>
                <a:ext cx="4615934" cy="86595"/>
              </a:xfrm>
              <a:custGeom>
                <a:avLst/>
                <a:gdLst>
                  <a:gd name="connsiteX0" fmla="*/ 0 w 4615934"/>
                  <a:gd name="connsiteY0" fmla="*/ 86595 h 86595"/>
                  <a:gd name="connsiteX1" fmla="*/ 852616 w 4615934"/>
                  <a:gd name="connsiteY1" fmla="*/ 61881 h 86595"/>
                  <a:gd name="connsiteX2" fmla="*/ 1186248 w 4615934"/>
                  <a:gd name="connsiteY2" fmla="*/ 61881 h 86595"/>
                  <a:gd name="connsiteX3" fmla="*/ 1754659 w 4615934"/>
                  <a:gd name="connsiteY3" fmla="*/ 61881 h 86595"/>
                  <a:gd name="connsiteX4" fmla="*/ 2137719 w 4615934"/>
                  <a:gd name="connsiteY4" fmla="*/ 49525 h 86595"/>
                  <a:gd name="connsiteX5" fmla="*/ 2508421 w 4615934"/>
                  <a:gd name="connsiteY5" fmla="*/ 37168 h 86595"/>
                  <a:gd name="connsiteX6" fmla="*/ 3015048 w 4615934"/>
                  <a:gd name="connsiteY6" fmla="*/ 98 h 86595"/>
                  <a:gd name="connsiteX7" fmla="*/ 3583459 w 4615934"/>
                  <a:gd name="connsiteY7" fmla="*/ 49525 h 86595"/>
                  <a:gd name="connsiteX8" fmla="*/ 4114800 w 4615934"/>
                  <a:gd name="connsiteY8" fmla="*/ 74238 h 86595"/>
                  <a:gd name="connsiteX9" fmla="*/ 4547286 w 4615934"/>
                  <a:gd name="connsiteY9" fmla="*/ 61881 h 86595"/>
                  <a:gd name="connsiteX10" fmla="*/ 4609070 w 4615934"/>
                  <a:gd name="connsiteY10" fmla="*/ 61881 h 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15934" h="86595">
                    <a:moveTo>
                      <a:pt x="0" y="86595"/>
                    </a:moveTo>
                    <a:lnTo>
                      <a:pt x="852616" y="61881"/>
                    </a:lnTo>
                    <a:cubicBezTo>
                      <a:pt x="1050324" y="57762"/>
                      <a:pt x="1186248" y="61881"/>
                      <a:pt x="1186248" y="61881"/>
                    </a:cubicBezTo>
                    <a:lnTo>
                      <a:pt x="1754659" y="61881"/>
                    </a:lnTo>
                    <a:cubicBezTo>
                      <a:pt x="1913237" y="59822"/>
                      <a:pt x="2137719" y="49525"/>
                      <a:pt x="2137719" y="49525"/>
                    </a:cubicBezTo>
                    <a:cubicBezTo>
                      <a:pt x="2263346" y="45406"/>
                      <a:pt x="2362200" y="45406"/>
                      <a:pt x="2508421" y="37168"/>
                    </a:cubicBezTo>
                    <a:cubicBezTo>
                      <a:pt x="2654643" y="28930"/>
                      <a:pt x="2835875" y="-1961"/>
                      <a:pt x="3015048" y="98"/>
                    </a:cubicBezTo>
                    <a:cubicBezTo>
                      <a:pt x="3194221" y="2157"/>
                      <a:pt x="3400167" y="37168"/>
                      <a:pt x="3583459" y="49525"/>
                    </a:cubicBezTo>
                    <a:cubicBezTo>
                      <a:pt x="3766751" y="61882"/>
                      <a:pt x="3954162" y="72179"/>
                      <a:pt x="4114800" y="74238"/>
                    </a:cubicBezTo>
                    <a:cubicBezTo>
                      <a:pt x="4275438" y="76297"/>
                      <a:pt x="4464908" y="63940"/>
                      <a:pt x="4547286" y="61881"/>
                    </a:cubicBezTo>
                    <a:cubicBezTo>
                      <a:pt x="4629664" y="59821"/>
                      <a:pt x="4619367" y="60851"/>
                      <a:pt x="4609070" y="618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67F469EF-153A-4D88-9861-5D3B55AE6061}"/>
                  </a:ext>
                </a:extLst>
              </p:cNvPr>
              <p:cNvCxnSpPr/>
              <p:nvPr/>
            </p:nvCxnSpPr>
            <p:spPr>
              <a:xfrm>
                <a:off x="4522727" y="1669735"/>
                <a:ext cx="457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2A8783A4-EE42-40A9-A87B-493C252883A2}"/>
                  </a:ext>
                </a:extLst>
              </p:cNvPr>
              <p:cNvSpPr/>
              <p:nvPr/>
            </p:nvSpPr>
            <p:spPr>
              <a:xfrm>
                <a:off x="4522727" y="2379601"/>
                <a:ext cx="4653926" cy="299869"/>
              </a:xfrm>
              <a:custGeom>
                <a:avLst/>
                <a:gdLst>
                  <a:gd name="connsiteX0" fmla="*/ 0 w 4653926"/>
                  <a:gd name="connsiteY0" fmla="*/ 299869 h 299869"/>
                  <a:gd name="connsiteX1" fmla="*/ 197708 w 4653926"/>
                  <a:gd name="connsiteY1" fmla="*/ 225728 h 299869"/>
                  <a:gd name="connsiteX2" fmla="*/ 457200 w 4653926"/>
                  <a:gd name="connsiteY2" fmla="*/ 163945 h 299869"/>
                  <a:gd name="connsiteX3" fmla="*/ 741405 w 4653926"/>
                  <a:gd name="connsiteY3" fmla="*/ 163945 h 299869"/>
                  <a:gd name="connsiteX4" fmla="*/ 877329 w 4653926"/>
                  <a:gd name="connsiteY4" fmla="*/ 225728 h 299869"/>
                  <a:gd name="connsiteX5" fmla="*/ 1235675 w 4653926"/>
                  <a:gd name="connsiteY5" fmla="*/ 201015 h 299869"/>
                  <a:gd name="connsiteX6" fmla="*/ 1445740 w 4653926"/>
                  <a:gd name="connsiteY6" fmla="*/ 201015 h 299869"/>
                  <a:gd name="connsiteX7" fmla="*/ 1581665 w 4653926"/>
                  <a:gd name="connsiteY7" fmla="*/ 151588 h 299869"/>
                  <a:gd name="connsiteX8" fmla="*/ 1767016 w 4653926"/>
                  <a:gd name="connsiteY8" fmla="*/ 89804 h 299869"/>
                  <a:gd name="connsiteX9" fmla="*/ 1989438 w 4653926"/>
                  <a:gd name="connsiteY9" fmla="*/ 126874 h 299869"/>
                  <a:gd name="connsiteX10" fmla="*/ 2236573 w 4653926"/>
                  <a:gd name="connsiteY10" fmla="*/ 151588 h 299869"/>
                  <a:gd name="connsiteX11" fmla="*/ 2409567 w 4653926"/>
                  <a:gd name="connsiteY11" fmla="*/ 151588 h 299869"/>
                  <a:gd name="connsiteX12" fmla="*/ 2520778 w 4653926"/>
                  <a:gd name="connsiteY12" fmla="*/ 139231 h 299869"/>
                  <a:gd name="connsiteX13" fmla="*/ 2656702 w 4653926"/>
                  <a:gd name="connsiteY13" fmla="*/ 77447 h 299869"/>
                  <a:gd name="connsiteX14" fmla="*/ 2928551 w 4653926"/>
                  <a:gd name="connsiteY14" fmla="*/ 52734 h 299869"/>
                  <a:gd name="connsiteX15" fmla="*/ 3101546 w 4653926"/>
                  <a:gd name="connsiteY15" fmla="*/ 65090 h 299869"/>
                  <a:gd name="connsiteX16" fmla="*/ 3188043 w 4653926"/>
                  <a:gd name="connsiteY16" fmla="*/ 139231 h 299869"/>
                  <a:gd name="connsiteX17" fmla="*/ 3385751 w 4653926"/>
                  <a:gd name="connsiteY17" fmla="*/ 151588 h 299869"/>
                  <a:gd name="connsiteX18" fmla="*/ 3534032 w 4653926"/>
                  <a:gd name="connsiteY18" fmla="*/ 176301 h 299869"/>
                  <a:gd name="connsiteX19" fmla="*/ 3645243 w 4653926"/>
                  <a:gd name="connsiteY19" fmla="*/ 114517 h 299869"/>
                  <a:gd name="connsiteX20" fmla="*/ 3842951 w 4653926"/>
                  <a:gd name="connsiteY20" fmla="*/ 126874 h 299869"/>
                  <a:gd name="connsiteX21" fmla="*/ 3966519 w 4653926"/>
                  <a:gd name="connsiteY21" fmla="*/ 151588 h 299869"/>
                  <a:gd name="connsiteX22" fmla="*/ 4139513 w 4653926"/>
                  <a:gd name="connsiteY22" fmla="*/ 52734 h 299869"/>
                  <a:gd name="connsiteX23" fmla="*/ 4275438 w 4653926"/>
                  <a:gd name="connsiteY23" fmla="*/ 40377 h 299869"/>
                  <a:gd name="connsiteX24" fmla="*/ 4386648 w 4653926"/>
                  <a:gd name="connsiteY24" fmla="*/ 15663 h 299869"/>
                  <a:gd name="connsiteX25" fmla="*/ 4621427 w 4653926"/>
                  <a:gd name="connsiteY25" fmla="*/ 3307 h 299869"/>
                  <a:gd name="connsiteX26" fmla="*/ 4646140 w 4653926"/>
                  <a:gd name="connsiteY26" fmla="*/ 77447 h 29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53926" h="299869">
                    <a:moveTo>
                      <a:pt x="0" y="299869"/>
                    </a:moveTo>
                    <a:cubicBezTo>
                      <a:pt x="60754" y="274125"/>
                      <a:pt x="121508" y="248382"/>
                      <a:pt x="197708" y="225728"/>
                    </a:cubicBezTo>
                    <a:cubicBezTo>
                      <a:pt x="273908" y="203074"/>
                      <a:pt x="366584" y="174242"/>
                      <a:pt x="457200" y="163945"/>
                    </a:cubicBezTo>
                    <a:cubicBezTo>
                      <a:pt x="547816" y="153648"/>
                      <a:pt x="671384" y="153648"/>
                      <a:pt x="741405" y="163945"/>
                    </a:cubicBezTo>
                    <a:cubicBezTo>
                      <a:pt x="811427" y="174242"/>
                      <a:pt x="794951" y="219550"/>
                      <a:pt x="877329" y="225728"/>
                    </a:cubicBezTo>
                    <a:lnTo>
                      <a:pt x="1235675" y="201015"/>
                    </a:lnTo>
                    <a:cubicBezTo>
                      <a:pt x="1330410" y="196896"/>
                      <a:pt x="1388075" y="209253"/>
                      <a:pt x="1445740" y="201015"/>
                    </a:cubicBezTo>
                    <a:cubicBezTo>
                      <a:pt x="1503405" y="192777"/>
                      <a:pt x="1528119" y="170123"/>
                      <a:pt x="1581665" y="151588"/>
                    </a:cubicBezTo>
                    <a:cubicBezTo>
                      <a:pt x="1635211" y="133053"/>
                      <a:pt x="1699054" y="93923"/>
                      <a:pt x="1767016" y="89804"/>
                    </a:cubicBezTo>
                    <a:cubicBezTo>
                      <a:pt x="1834978" y="85685"/>
                      <a:pt x="1911178" y="116577"/>
                      <a:pt x="1989438" y="126874"/>
                    </a:cubicBezTo>
                    <a:cubicBezTo>
                      <a:pt x="2067698" y="137171"/>
                      <a:pt x="2166552" y="147469"/>
                      <a:pt x="2236573" y="151588"/>
                    </a:cubicBezTo>
                    <a:cubicBezTo>
                      <a:pt x="2306594" y="155707"/>
                      <a:pt x="2362200" y="153647"/>
                      <a:pt x="2409567" y="151588"/>
                    </a:cubicBezTo>
                    <a:cubicBezTo>
                      <a:pt x="2456934" y="149529"/>
                      <a:pt x="2479589" y="151588"/>
                      <a:pt x="2520778" y="139231"/>
                    </a:cubicBezTo>
                    <a:cubicBezTo>
                      <a:pt x="2561967" y="126874"/>
                      <a:pt x="2588740" y="91863"/>
                      <a:pt x="2656702" y="77447"/>
                    </a:cubicBezTo>
                    <a:cubicBezTo>
                      <a:pt x="2724664" y="63031"/>
                      <a:pt x="2854410" y="54793"/>
                      <a:pt x="2928551" y="52734"/>
                    </a:cubicBezTo>
                    <a:cubicBezTo>
                      <a:pt x="3002692" y="50675"/>
                      <a:pt x="3058297" y="50674"/>
                      <a:pt x="3101546" y="65090"/>
                    </a:cubicBezTo>
                    <a:cubicBezTo>
                      <a:pt x="3144795" y="79506"/>
                      <a:pt x="3140676" y="124815"/>
                      <a:pt x="3188043" y="139231"/>
                    </a:cubicBezTo>
                    <a:cubicBezTo>
                      <a:pt x="3235411" y="153647"/>
                      <a:pt x="3328086" y="145410"/>
                      <a:pt x="3385751" y="151588"/>
                    </a:cubicBezTo>
                    <a:cubicBezTo>
                      <a:pt x="3443416" y="157766"/>
                      <a:pt x="3490783" y="182479"/>
                      <a:pt x="3534032" y="176301"/>
                    </a:cubicBezTo>
                    <a:cubicBezTo>
                      <a:pt x="3577281" y="170122"/>
                      <a:pt x="3593757" y="122755"/>
                      <a:pt x="3645243" y="114517"/>
                    </a:cubicBezTo>
                    <a:cubicBezTo>
                      <a:pt x="3696730" y="106279"/>
                      <a:pt x="3789405" y="120696"/>
                      <a:pt x="3842951" y="126874"/>
                    </a:cubicBezTo>
                    <a:cubicBezTo>
                      <a:pt x="3896497" y="133052"/>
                      <a:pt x="3917092" y="163945"/>
                      <a:pt x="3966519" y="151588"/>
                    </a:cubicBezTo>
                    <a:cubicBezTo>
                      <a:pt x="4015946" y="139231"/>
                      <a:pt x="4088026" y="71269"/>
                      <a:pt x="4139513" y="52734"/>
                    </a:cubicBezTo>
                    <a:cubicBezTo>
                      <a:pt x="4191000" y="34199"/>
                      <a:pt x="4234249" y="46555"/>
                      <a:pt x="4275438" y="40377"/>
                    </a:cubicBezTo>
                    <a:cubicBezTo>
                      <a:pt x="4316627" y="34199"/>
                      <a:pt x="4328983" y="21841"/>
                      <a:pt x="4386648" y="15663"/>
                    </a:cubicBezTo>
                    <a:cubicBezTo>
                      <a:pt x="4444313" y="9485"/>
                      <a:pt x="4578178" y="-6990"/>
                      <a:pt x="4621427" y="3307"/>
                    </a:cubicBezTo>
                    <a:cubicBezTo>
                      <a:pt x="4664676" y="13604"/>
                      <a:pt x="4655408" y="45525"/>
                      <a:pt x="4646140" y="774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3FD6002-866F-476A-9CC2-7C143F6459FD}"/>
                </a:ext>
              </a:extLst>
            </p:cNvPr>
            <p:cNvGrpSpPr/>
            <p:nvPr/>
          </p:nvGrpSpPr>
          <p:grpSpPr>
            <a:xfrm>
              <a:off x="9048292" y="5413792"/>
              <a:ext cx="1135102" cy="891124"/>
              <a:chOff x="6715125" y="3716400"/>
              <a:chExt cx="1135102" cy="891124"/>
            </a:xfrm>
          </p:grpSpPr>
          <p:pic>
            <p:nvPicPr>
              <p:cNvPr id="18" name="Picture 17">
                <a:extLst>
                  <a:ext uri="{FF2B5EF4-FFF2-40B4-BE49-F238E27FC236}">
                    <a16:creationId xmlns:a16="http://schemas.microsoft.com/office/drawing/2014/main" id="{8DFAEC83-79E5-4F37-9AAB-246D1E53D136}"/>
                  </a:ext>
                </a:extLst>
              </p:cNvPr>
              <p:cNvPicPr>
                <a:picLocks noChangeAspect="1"/>
              </p:cNvPicPr>
              <p:nvPr/>
            </p:nvPicPr>
            <p:blipFill rotWithShape="1">
              <a:blip r:embed="rId6"/>
              <a:srcRect r="4728" b="15717"/>
              <a:stretch/>
            </p:blipFill>
            <p:spPr>
              <a:xfrm>
                <a:off x="6715125" y="3716400"/>
                <a:ext cx="1108330" cy="887005"/>
              </a:xfrm>
              <a:prstGeom prst="rect">
                <a:avLst/>
              </a:prstGeom>
            </p:spPr>
          </p:pic>
          <p:sp>
            <p:nvSpPr>
              <p:cNvPr id="19" name="Rectangle 18">
                <a:extLst>
                  <a:ext uri="{FF2B5EF4-FFF2-40B4-BE49-F238E27FC236}">
                    <a16:creationId xmlns:a16="http://schemas.microsoft.com/office/drawing/2014/main" id="{D7B93CC3-EDF7-4C0D-8A7D-73A2D6D89F4C}"/>
                  </a:ext>
                </a:extLst>
              </p:cNvPr>
              <p:cNvSpPr/>
              <p:nvPr/>
            </p:nvSpPr>
            <p:spPr>
              <a:xfrm>
                <a:off x="7747254" y="4540075"/>
                <a:ext cx="102973" cy="67449"/>
              </a:xfrm>
              <a:prstGeom prst="rect">
                <a:avLst/>
              </a:prstGeom>
              <a:solidFill>
                <a:srgbClr val="397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a:extLst>
                <a:ext uri="{FF2B5EF4-FFF2-40B4-BE49-F238E27FC236}">
                  <a16:creationId xmlns:a16="http://schemas.microsoft.com/office/drawing/2014/main" id="{9661AB54-B327-40F1-97F9-CDB75F335449}"/>
                </a:ext>
              </a:extLst>
            </p:cNvPr>
            <p:cNvSpPr/>
            <p:nvPr/>
          </p:nvSpPr>
          <p:spPr>
            <a:xfrm rot="11025903">
              <a:off x="7427519" y="4695859"/>
              <a:ext cx="4653926" cy="504664"/>
            </a:xfrm>
            <a:custGeom>
              <a:avLst/>
              <a:gdLst>
                <a:gd name="connsiteX0" fmla="*/ 0 w 4653926"/>
                <a:gd name="connsiteY0" fmla="*/ 299869 h 299869"/>
                <a:gd name="connsiteX1" fmla="*/ 197708 w 4653926"/>
                <a:gd name="connsiteY1" fmla="*/ 225728 h 299869"/>
                <a:gd name="connsiteX2" fmla="*/ 457200 w 4653926"/>
                <a:gd name="connsiteY2" fmla="*/ 163945 h 299869"/>
                <a:gd name="connsiteX3" fmla="*/ 741405 w 4653926"/>
                <a:gd name="connsiteY3" fmla="*/ 163945 h 299869"/>
                <a:gd name="connsiteX4" fmla="*/ 877329 w 4653926"/>
                <a:gd name="connsiteY4" fmla="*/ 225728 h 299869"/>
                <a:gd name="connsiteX5" fmla="*/ 1235675 w 4653926"/>
                <a:gd name="connsiteY5" fmla="*/ 201015 h 299869"/>
                <a:gd name="connsiteX6" fmla="*/ 1445740 w 4653926"/>
                <a:gd name="connsiteY6" fmla="*/ 201015 h 299869"/>
                <a:gd name="connsiteX7" fmla="*/ 1581665 w 4653926"/>
                <a:gd name="connsiteY7" fmla="*/ 151588 h 299869"/>
                <a:gd name="connsiteX8" fmla="*/ 1767016 w 4653926"/>
                <a:gd name="connsiteY8" fmla="*/ 89804 h 299869"/>
                <a:gd name="connsiteX9" fmla="*/ 1989438 w 4653926"/>
                <a:gd name="connsiteY9" fmla="*/ 126874 h 299869"/>
                <a:gd name="connsiteX10" fmla="*/ 2236573 w 4653926"/>
                <a:gd name="connsiteY10" fmla="*/ 151588 h 299869"/>
                <a:gd name="connsiteX11" fmla="*/ 2409567 w 4653926"/>
                <a:gd name="connsiteY11" fmla="*/ 151588 h 299869"/>
                <a:gd name="connsiteX12" fmla="*/ 2520778 w 4653926"/>
                <a:gd name="connsiteY12" fmla="*/ 139231 h 299869"/>
                <a:gd name="connsiteX13" fmla="*/ 2656702 w 4653926"/>
                <a:gd name="connsiteY13" fmla="*/ 77447 h 299869"/>
                <a:gd name="connsiteX14" fmla="*/ 2928551 w 4653926"/>
                <a:gd name="connsiteY14" fmla="*/ 52734 h 299869"/>
                <a:gd name="connsiteX15" fmla="*/ 3101546 w 4653926"/>
                <a:gd name="connsiteY15" fmla="*/ 65090 h 299869"/>
                <a:gd name="connsiteX16" fmla="*/ 3188043 w 4653926"/>
                <a:gd name="connsiteY16" fmla="*/ 139231 h 299869"/>
                <a:gd name="connsiteX17" fmla="*/ 3385751 w 4653926"/>
                <a:gd name="connsiteY17" fmla="*/ 151588 h 299869"/>
                <a:gd name="connsiteX18" fmla="*/ 3534032 w 4653926"/>
                <a:gd name="connsiteY18" fmla="*/ 176301 h 299869"/>
                <a:gd name="connsiteX19" fmla="*/ 3645243 w 4653926"/>
                <a:gd name="connsiteY19" fmla="*/ 114517 h 299869"/>
                <a:gd name="connsiteX20" fmla="*/ 3842951 w 4653926"/>
                <a:gd name="connsiteY20" fmla="*/ 126874 h 299869"/>
                <a:gd name="connsiteX21" fmla="*/ 3966519 w 4653926"/>
                <a:gd name="connsiteY21" fmla="*/ 151588 h 299869"/>
                <a:gd name="connsiteX22" fmla="*/ 4139513 w 4653926"/>
                <a:gd name="connsiteY22" fmla="*/ 52734 h 299869"/>
                <a:gd name="connsiteX23" fmla="*/ 4275438 w 4653926"/>
                <a:gd name="connsiteY23" fmla="*/ 40377 h 299869"/>
                <a:gd name="connsiteX24" fmla="*/ 4386648 w 4653926"/>
                <a:gd name="connsiteY24" fmla="*/ 15663 h 299869"/>
                <a:gd name="connsiteX25" fmla="*/ 4621427 w 4653926"/>
                <a:gd name="connsiteY25" fmla="*/ 3307 h 299869"/>
                <a:gd name="connsiteX26" fmla="*/ 4646140 w 4653926"/>
                <a:gd name="connsiteY26" fmla="*/ 77447 h 29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53926" h="299869">
                  <a:moveTo>
                    <a:pt x="0" y="299869"/>
                  </a:moveTo>
                  <a:cubicBezTo>
                    <a:pt x="60754" y="274125"/>
                    <a:pt x="121508" y="248382"/>
                    <a:pt x="197708" y="225728"/>
                  </a:cubicBezTo>
                  <a:cubicBezTo>
                    <a:pt x="273908" y="203074"/>
                    <a:pt x="366584" y="174242"/>
                    <a:pt x="457200" y="163945"/>
                  </a:cubicBezTo>
                  <a:cubicBezTo>
                    <a:pt x="547816" y="153648"/>
                    <a:pt x="671384" y="153648"/>
                    <a:pt x="741405" y="163945"/>
                  </a:cubicBezTo>
                  <a:cubicBezTo>
                    <a:pt x="811427" y="174242"/>
                    <a:pt x="794951" y="219550"/>
                    <a:pt x="877329" y="225728"/>
                  </a:cubicBezTo>
                  <a:lnTo>
                    <a:pt x="1235675" y="201015"/>
                  </a:lnTo>
                  <a:cubicBezTo>
                    <a:pt x="1330410" y="196896"/>
                    <a:pt x="1388075" y="209253"/>
                    <a:pt x="1445740" y="201015"/>
                  </a:cubicBezTo>
                  <a:cubicBezTo>
                    <a:pt x="1503405" y="192777"/>
                    <a:pt x="1528119" y="170123"/>
                    <a:pt x="1581665" y="151588"/>
                  </a:cubicBezTo>
                  <a:cubicBezTo>
                    <a:pt x="1635211" y="133053"/>
                    <a:pt x="1699054" y="93923"/>
                    <a:pt x="1767016" y="89804"/>
                  </a:cubicBezTo>
                  <a:cubicBezTo>
                    <a:pt x="1834978" y="85685"/>
                    <a:pt x="1911178" y="116577"/>
                    <a:pt x="1989438" y="126874"/>
                  </a:cubicBezTo>
                  <a:cubicBezTo>
                    <a:pt x="2067698" y="137171"/>
                    <a:pt x="2166552" y="147469"/>
                    <a:pt x="2236573" y="151588"/>
                  </a:cubicBezTo>
                  <a:cubicBezTo>
                    <a:pt x="2306594" y="155707"/>
                    <a:pt x="2362200" y="153647"/>
                    <a:pt x="2409567" y="151588"/>
                  </a:cubicBezTo>
                  <a:cubicBezTo>
                    <a:pt x="2456934" y="149529"/>
                    <a:pt x="2479589" y="151588"/>
                    <a:pt x="2520778" y="139231"/>
                  </a:cubicBezTo>
                  <a:cubicBezTo>
                    <a:pt x="2561967" y="126874"/>
                    <a:pt x="2588740" y="91863"/>
                    <a:pt x="2656702" y="77447"/>
                  </a:cubicBezTo>
                  <a:cubicBezTo>
                    <a:pt x="2724664" y="63031"/>
                    <a:pt x="2854410" y="54793"/>
                    <a:pt x="2928551" y="52734"/>
                  </a:cubicBezTo>
                  <a:cubicBezTo>
                    <a:pt x="3002692" y="50675"/>
                    <a:pt x="3058297" y="50674"/>
                    <a:pt x="3101546" y="65090"/>
                  </a:cubicBezTo>
                  <a:cubicBezTo>
                    <a:pt x="3144795" y="79506"/>
                    <a:pt x="3140676" y="124815"/>
                    <a:pt x="3188043" y="139231"/>
                  </a:cubicBezTo>
                  <a:cubicBezTo>
                    <a:pt x="3235411" y="153647"/>
                    <a:pt x="3328086" y="145410"/>
                    <a:pt x="3385751" y="151588"/>
                  </a:cubicBezTo>
                  <a:cubicBezTo>
                    <a:pt x="3443416" y="157766"/>
                    <a:pt x="3490783" y="182479"/>
                    <a:pt x="3534032" y="176301"/>
                  </a:cubicBezTo>
                  <a:cubicBezTo>
                    <a:pt x="3577281" y="170122"/>
                    <a:pt x="3593757" y="122755"/>
                    <a:pt x="3645243" y="114517"/>
                  </a:cubicBezTo>
                  <a:cubicBezTo>
                    <a:pt x="3696730" y="106279"/>
                    <a:pt x="3789405" y="120696"/>
                    <a:pt x="3842951" y="126874"/>
                  </a:cubicBezTo>
                  <a:cubicBezTo>
                    <a:pt x="3896497" y="133052"/>
                    <a:pt x="3917092" y="163945"/>
                    <a:pt x="3966519" y="151588"/>
                  </a:cubicBezTo>
                  <a:cubicBezTo>
                    <a:pt x="4015946" y="139231"/>
                    <a:pt x="4088026" y="71269"/>
                    <a:pt x="4139513" y="52734"/>
                  </a:cubicBezTo>
                  <a:cubicBezTo>
                    <a:pt x="4191000" y="34199"/>
                    <a:pt x="4234249" y="46555"/>
                    <a:pt x="4275438" y="40377"/>
                  </a:cubicBezTo>
                  <a:cubicBezTo>
                    <a:pt x="4316627" y="34199"/>
                    <a:pt x="4328983" y="21841"/>
                    <a:pt x="4386648" y="15663"/>
                  </a:cubicBezTo>
                  <a:cubicBezTo>
                    <a:pt x="4444313" y="9485"/>
                    <a:pt x="4578178" y="-6990"/>
                    <a:pt x="4621427" y="3307"/>
                  </a:cubicBezTo>
                  <a:cubicBezTo>
                    <a:pt x="4664676" y="13604"/>
                    <a:pt x="4655408" y="45525"/>
                    <a:pt x="4646140" y="774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7E98016C-902B-4D70-BD8F-A9175F7F7640}"/>
              </a:ext>
            </a:extLst>
          </p:cNvPr>
          <p:cNvSpPr/>
          <p:nvPr/>
        </p:nvSpPr>
        <p:spPr>
          <a:xfrm>
            <a:off x="8362950" y="2813537"/>
            <a:ext cx="95250" cy="80299"/>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8341565-6D6D-4A3A-84DF-829672240FFB}"/>
              </a:ext>
            </a:extLst>
          </p:cNvPr>
          <p:cNvSpPr/>
          <p:nvPr/>
        </p:nvSpPr>
        <p:spPr>
          <a:xfrm>
            <a:off x="9276892" y="2722115"/>
            <a:ext cx="95250" cy="80299"/>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9FA3F9D-7A1D-4F14-A5B6-3CFD95BFD101}"/>
              </a:ext>
            </a:extLst>
          </p:cNvPr>
          <p:cNvSpPr/>
          <p:nvPr/>
        </p:nvSpPr>
        <p:spPr>
          <a:xfrm>
            <a:off x="10023389" y="3041628"/>
            <a:ext cx="95250" cy="80299"/>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7B65906-C9CC-4AF3-81DC-F34DEE40852A}"/>
              </a:ext>
            </a:extLst>
          </p:cNvPr>
          <p:cNvSpPr/>
          <p:nvPr/>
        </p:nvSpPr>
        <p:spPr>
          <a:xfrm>
            <a:off x="10245737" y="2604123"/>
            <a:ext cx="95250" cy="80299"/>
          </a:xfrm>
          <a:prstGeom prst="ellipse">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32" name="Oval 31">
            <a:extLst>
              <a:ext uri="{FF2B5EF4-FFF2-40B4-BE49-F238E27FC236}">
                <a16:creationId xmlns:a16="http://schemas.microsoft.com/office/drawing/2014/main" id="{3B178FDF-E717-420C-A605-7DCA1752AE93}"/>
              </a:ext>
            </a:extLst>
          </p:cNvPr>
          <p:cNvSpPr/>
          <p:nvPr/>
        </p:nvSpPr>
        <p:spPr>
          <a:xfrm>
            <a:off x="11105692" y="2969811"/>
            <a:ext cx="95250" cy="80299"/>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loud 34">
            <a:extLst>
              <a:ext uri="{FF2B5EF4-FFF2-40B4-BE49-F238E27FC236}">
                <a16:creationId xmlns:a16="http://schemas.microsoft.com/office/drawing/2014/main" id="{743DCFEF-E31D-4E82-92A6-D93488EC609D}"/>
              </a:ext>
            </a:extLst>
          </p:cNvPr>
          <p:cNvSpPr/>
          <p:nvPr/>
        </p:nvSpPr>
        <p:spPr>
          <a:xfrm>
            <a:off x="10245737" y="3919500"/>
            <a:ext cx="1009650" cy="619210"/>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loud 35">
            <a:extLst>
              <a:ext uri="{FF2B5EF4-FFF2-40B4-BE49-F238E27FC236}">
                <a16:creationId xmlns:a16="http://schemas.microsoft.com/office/drawing/2014/main" id="{F7C0A521-3E7C-4413-9C40-9D148E26496C}"/>
              </a:ext>
            </a:extLst>
          </p:cNvPr>
          <p:cNvSpPr/>
          <p:nvPr/>
        </p:nvSpPr>
        <p:spPr>
          <a:xfrm>
            <a:off x="7722303" y="4374425"/>
            <a:ext cx="589244" cy="342143"/>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saturn">
            <a:hlinkClick r:id="" action="ppaction://media"/>
            <a:extLst>
              <a:ext uri="{FF2B5EF4-FFF2-40B4-BE49-F238E27FC236}">
                <a16:creationId xmlns:a16="http://schemas.microsoft.com/office/drawing/2014/main" id="{328886B9-29EA-4F36-B2D6-6344B528421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091925" y="2762265"/>
            <a:ext cx="2738005" cy="3704360"/>
          </a:xfrm>
          <a:prstGeom prst="rect">
            <a:avLst/>
          </a:prstGeom>
        </p:spPr>
      </p:pic>
      <p:cxnSp>
        <p:nvCxnSpPr>
          <p:cNvPr id="41" name="Straight Arrow Connector 40">
            <a:extLst>
              <a:ext uri="{FF2B5EF4-FFF2-40B4-BE49-F238E27FC236}">
                <a16:creationId xmlns:a16="http://schemas.microsoft.com/office/drawing/2014/main" id="{C9C8AC60-0379-43E8-8781-0B4941F7E11B}"/>
              </a:ext>
            </a:extLst>
          </p:cNvPr>
          <p:cNvCxnSpPr>
            <a:endCxn id="14" idx="3"/>
          </p:cNvCxnSpPr>
          <p:nvPr/>
        </p:nvCxnSpPr>
        <p:spPr>
          <a:xfrm>
            <a:off x="9372142" y="2893836"/>
            <a:ext cx="20898" cy="1141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491672-756D-436D-B7A3-755A365694BF}"/>
              </a:ext>
            </a:extLst>
          </p:cNvPr>
          <p:cNvCxnSpPr>
            <a:stCxn id="14" idx="3"/>
            <a:endCxn id="16" idx="8"/>
          </p:cNvCxnSpPr>
          <p:nvPr/>
        </p:nvCxnSpPr>
        <p:spPr>
          <a:xfrm>
            <a:off x="9393040" y="4035697"/>
            <a:ext cx="154" cy="148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A4E94F2-B75F-477E-A5EA-42684291CA9F}"/>
              </a:ext>
            </a:extLst>
          </p:cNvPr>
          <p:cNvCxnSpPr>
            <a:stCxn id="16" idx="8"/>
            <a:endCxn id="12" idx="3"/>
          </p:cNvCxnSpPr>
          <p:nvPr/>
        </p:nvCxnSpPr>
        <p:spPr>
          <a:xfrm>
            <a:off x="9393194" y="4183906"/>
            <a:ext cx="86498" cy="525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3667ED4-A10D-41E2-9D76-FA30948CBF65}"/>
              </a:ext>
            </a:extLst>
          </p:cNvPr>
          <p:cNvCxnSpPr>
            <a:stCxn id="12" idx="3"/>
          </p:cNvCxnSpPr>
          <p:nvPr/>
        </p:nvCxnSpPr>
        <p:spPr>
          <a:xfrm flipH="1">
            <a:off x="9479280" y="4709613"/>
            <a:ext cx="412" cy="3653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ECBE231-DFF6-4DF4-B560-0761CA1745F9}"/>
              </a:ext>
            </a:extLst>
          </p:cNvPr>
          <p:cNvCxnSpPr/>
          <p:nvPr/>
        </p:nvCxnSpPr>
        <p:spPr>
          <a:xfrm>
            <a:off x="9479692" y="5113020"/>
            <a:ext cx="106268" cy="388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22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par>
                                <p:cTn id="8" presetID="22" presetClass="entr" presetSubtype="1"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up)">
                                      <p:cBhvr>
                                        <p:cTn id="10" dur="500"/>
                                        <p:tgtEl>
                                          <p:spTgt spid="45"/>
                                        </p:tgtEl>
                                      </p:cBhvr>
                                    </p:animEffect>
                                  </p:childTnLst>
                                </p:cTn>
                              </p:par>
                              <p:par>
                                <p:cTn id="11" presetID="22" presetClass="entr" presetSubtype="1"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up)">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up)">
                                      <p:cBhvr>
                                        <p:cTn id="16" dur="500"/>
                                        <p:tgtEl>
                                          <p:spTgt spid="50"/>
                                        </p:tgtEl>
                                      </p:cBhvr>
                                    </p:animEffect>
                                  </p:childTnLst>
                                </p:cTn>
                              </p:par>
                              <p:par>
                                <p:cTn id="17" presetID="22" presetClass="entr" presetSubtype="1"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up)">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3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868375" y="179603"/>
            <a:ext cx="43832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err="1"/>
              <a:t>Perkembangan</a:t>
            </a:r>
            <a:r>
              <a:rPr lang="en-US" sz="2400" b="1" dirty="0"/>
              <a:t> </a:t>
            </a:r>
            <a:r>
              <a:rPr lang="en-US" sz="2400" b="1" dirty="0" err="1"/>
              <a:t>pengetahuan</a:t>
            </a:r>
            <a:r>
              <a:rPr lang="en-US" sz="2400" b="1" dirty="0"/>
              <a:t> </a:t>
            </a:r>
            <a:r>
              <a:rPr lang="en-US" sz="2400" b="1" dirty="0" err="1"/>
              <a:t>astronomi</a:t>
            </a:r>
            <a:r>
              <a:rPr lang="en-US" sz="2400" b="1" dirty="0"/>
              <a:t>: Venus</a:t>
            </a:r>
            <a:endParaRPr lang="en-US" altLang="en-US" sz="3200" b="1" dirty="0">
              <a:latin typeface="Comic Sans MS" panose="030F0702030302020204" pitchFamily="66" charset="0"/>
            </a:endParaRPr>
          </a:p>
        </p:txBody>
      </p:sp>
      <p:sp>
        <p:nvSpPr>
          <p:cNvPr id="5" name="TextBox 4">
            <a:extLst>
              <a:ext uri="{FF2B5EF4-FFF2-40B4-BE49-F238E27FC236}">
                <a16:creationId xmlns:a16="http://schemas.microsoft.com/office/drawing/2014/main" id="{F3C6EDF5-3A89-47AE-88E8-C66CA1F72B32}"/>
              </a:ext>
            </a:extLst>
          </p:cNvPr>
          <p:cNvSpPr txBox="1"/>
          <p:nvPr/>
        </p:nvSpPr>
        <p:spPr>
          <a:xfrm>
            <a:off x="4334434" y="6375684"/>
            <a:ext cx="2192331" cy="400110"/>
          </a:xfrm>
          <a:prstGeom prst="rect">
            <a:avLst/>
          </a:prstGeom>
          <a:noFill/>
        </p:spPr>
        <p:txBody>
          <a:bodyPr wrap="none" rtlCol="0">
            <a:spAutoFit/>
          </a:bodyPr>
          <a:lstStyle/>
          <a:p>
            <a:r>
              <a:rPr lang="en-US" sz="2000" dirty="0"/>
              <a:t>Venus </a:t>
            </a:r>
            <a:r>
              <a:rPr lang="en-US" sz="2000" dirty="0" err="1"/>
              <a:t>secara</a:t>
            </a:r>
            <a:r>
              <a:rPr lang="en-US" sz="2000" dirty="0"/>
              <a:t> visual</a:t>
            </a:r>
          </a:p>
        </p:txBody>
      </p:sp>
      <p:pic>
        <p:nvPicPr>
          <p:cNvPr id="6" name="Picture 5">
            <a:extLst>
              <a:ext uri="{FF2B5EF4-FFF2-40B4-BE49-F238E27FC236}">
                <a16:creationId xmlns:a16="http://schemas.microsoft.com/office/drawing/2014/main" id="{15FDD1D4-4F73-418C-9D80-9F94D0E8FFEB}"/>
              </a:ext>
            </a:extLst>
          </p:cNvPr>
          <p:cNvPicPr>
            <a:picLocks noChangeAspect="1"/>
          </p:cNvPicPr>
          <p:nvPr/>
        </p:nvPicPr>
        <p:blipFill>
          <a:blip r:embed="rId3"/>
          <a:stretch>
            <a:fillRect/>
          </a:stretch>
        </p:blipFill>
        <p:spPr>
          <a:xfrm>
            <a:off x="5430960" y="0"/>
            <a:ext cx="6262065" cy="6293478"/>
          </a:xfrm>
          <a:prstGeom prst="rect">
            <a:avLst/>
          </a:prstGeom>
        </p:spPr>
      </p:pic>
      <p:pic>
        <p:nvPicPr>
          <p:cNvPr id="8" name="Picture 7">
            <a:extLst>
              <a:ext uri="{FF2B5EF4-FFF2-40B4-BE49-F238E27FC236}">
                <a16:creationId xmlns:a16="http://schemas.microsoft.com/office/drawing/2014/main" id="{788BFC59-1436-4091-AC20-B192C5CBB357}"/>
              </a:ext>
            </a:extLst>
          </p:cNvPr>
          <p:cNvPicPr>
            <a:picLocks noChangeAspect="1"/>
          </p:cNvPicPr>
          <p:nvPr/>
        </p:nvPicPr>
        <p:blipFill>
          <a:blip r:embed="rId4"/>
          <a:stretch>
            <a:fillRect/>
          </a:stretch>
        </p:blipFill>
        <p:spPr>
          <a:xfrm>
            <a:off x="1274405" y="1373057"/>
            <a:ext cx="1785575" cy="926088"/>
          </a:xfrm>
          <a:prstGeom prst="rect">
            <a:avLst/>
          </a:prstGeom>
        </p:spPr>
      </p:pic>
      <p:sp>
        <p:nvSpPr>
          <p:cNvPr id="9" name="TextBox 8">
            <a:extLst>
              <a:ext uri="{FF2B5EF4-FFF2-40B4-BE49-F238E27FC236}">
                <a16:creationId xmlns:a16="http://schemas.microsoft.com/office/drawing/2014/main" id="{D96AB871-0E12-4923-9327-E08CA8FE2958}"/>
              </a:ext>
            </a:extLst>
          </p:cNvPr>
          <p:cNvSpPr txBox="1"/>
          <p:nvPr/>
        </p:nvSpPr>
        <p:spPr>
          <a:xfrm>
            <a:off x="8526893" y="6400740"/>
            <a:ext cx="2258632" cy="400110"/>
          </a:xfrm>
          <a:prstGeom prst="rect">
            <a:avLst/>
          </a:prstGeom>
          <a:noFill/>
        </p:spPr>
        <p:txBody>
          <a:bodyPr wrap="none" rtlCol="0">
            <a:spAutoFit/>
          </a:bodyPr>
          <a:lstStyle/>
          <a:p>
            <a:r>
              <a:rPr lang="en-US" sz="2000" dirty="0"/>
              <a:t>Venus </a:t>
            </a:r>
            <a:r>
              <a:rPr lang="en-US" sz="2000" dirty="0" err="1"/>
              <a:t>dengan</a:t>
            </a:r>
            <a:r>
              <a:rPr lang="en-US" sz="2000" dirty="0"/>
              <a:t> radar</a:t>
            </a:r>
          </a:p>
        </p:txBody>
      </p:sp>
      <p:pic>
        <p:nvPicPr>
          <p:cNvPr id="12" name="Picture 11">
            <a:extLst>
              <a:ext uri="{FF2B5EF4-FFF2-40B4-BE49-F238E27FC236}">
                <a16:creationId xmlns:a16="http://schemas.microsoft.com/office/drawing/2014/main" id="{6B4CA847-EB1B-41C2-9624-78B1AC79320B}"/>
              </a:ext>
            </a:extLst>
          </p:cNvPr>
          <p:cNvPicPr>
            <a:picLocks noChangeAspect="1"/>
          </p:cNvPicPr>
          <p:nvPr/>
        </p:nvPicPr>
        <p:blipFill>
          <a:blip r:embed="rId5"/>
          <a:stretch>
            <a:fillRect/>
          </a:stretch>
        </p:blipFill>
        <p:spPr>
          <a:xfrm>
            <a:off x="5251585" y="133350"/>
            <a:ext cx="6441440" cy="6038850"/>
          </a:xfrm>
          <a:prstGeom prst="rect">
            <a:avLst/>
          </a:prstGeom>
        </p:spPr>
      </p:pic>
      <p:sp>
        <p:nvSpPr>
          <p:cNvPr id="11" name="TextBox 10">
            <a:extLst>
              <a:ext uri="{FF2B5EF4-FFF2-40B4-BE49-F238E27FC236}">
                <a16:creationId xmlns:a16="http://schemas.microsoft.com/office/drawing/2014/main" id="{DA471E59-829B-43C5-87E1-DC6C13CE6790}"/>
              </a:ext>
            </a:extLst>
          </p:cNvPr>
          <p:cNvSpPr txBox="1"/>
          <p:nvPr/>
        </p:nvSpPr>
        <p:spPr>
          <a:xfrm>
            <a:off x="3103859" y="2145256"/>
            <a:ext cx="1099981" cy="307777"/>
          </a:xfrm>
          <a:prstGeom prst="rect">
            <a:avLst/>
          </a:prstGeom>
          <a:noFill/>
        </p:spPr>
        <p:txBody>
          <a:bodyPr wrap="none" rtlCol="0">
            <a:spAutoFit/>
          </a:bodyPr>
          <a:lstStyle/>
          <a:p>
            <a:r>
              <a:rPr lang="en-US" sz="1400" dirty="0"/>
              <a:t>Galileo 1610</a:t>
            </a:r>
          </a:p>
        </p:txBody>
      </p:sp>
      <p:pic>
        <p:nvPicPr>
          <p:cNvPr id="2" name="Picture 1">
            <a:extLst>
              <a:ext uri="{FF2B5EF4-FFF2-40B4-BE49-F238E27FC236}">
                <a16:creationId xmlns:a16="http://schemas.microsoft.com/office/drawing/2014/main" id="{E161E7DD-8BCB-4859-9E95-906F8F974D20}"/>
              </a:ext>
            </a:extLst>
          </p:cNvPr>
          <p:cNvPicPr>
            <a:picLocks noChangeAspect="1"/>
          </p:cNvPicPr>
          <p:nvPr/>
        </p:nvPicPr>
        <p:blipFill>
          <a:blip r:embed="rId6"/>
          <a:stretch>
            <a:fillRect/>
          </a:stretch>
        </p:blipFill>
        <p:spPr>
          <a:xfrm>
            <a:off x="144120" y="2732717"/>
            <a:ext cx="4107401" cy="4068133"/>
          </a:xfrm>
          <a:prstGeom prst="rect">
            <a:avLst/>
          </a:prstGeom>
        </p:spPr>
      </p:pic>
      <p:sp>
        <p:nvSpPr>
          <p:cNvPr id="13" name="TextBox 12">
            <a:extLst>
              <a:ext uri="{FF2B5EF4-FFF2-40B4-BE49-F238E27FC236}">
                <a16:creationId xmlns:a16="http://schemas.microsoft.com/office/drawing/2014/main" id="{22633D3A-7043-4168-8D1E-7922D5321069}"/>
              </a:ext>
            </a:extLst>
          </p:cNvPr>
          <p:cNvSpPr txBox="1"/>
          <p:nvPr/>
        </p:nvSpPr>
        <p:spPr>
          <a:xfrm>
            <a:off x="2802085" y="6421850"/>
            <a:ext cx="1449436" cy="307777"/>
          </a:xfrm>
          <a:prstGeom prst="rect">
            <a:avLst/>
          </a:prstGeom>
          <a:noFill/>
        </p:spPr>
        <p:txBody>
          <a:bodyPr wrap="none" rtlCol="0">
            <a:spAutoFit/>
          </a:bodyPr>
          <a:lstStyle/>
          <a:p>
            <a:r>
              <a:rPr lang="en-US" sz="1400" dirty="0">
                <a:solidFill>
                  <a:schemeClr val="bg1"/>
                </a:solidFill>
              </a:rPr>
              <a:t>Mariner 10, 1974</a:t>
            </a:r>
          </a:p>
        </p:txBody>
      </p:sp>
      <p:sp>
        <p:nvSpPr>
          <p:cNvPr id="14" name="TextBox 13">
            <a:extLst>
              <a:ext uri="{FF2B5EF4-FFF2-40B4-BE49-F238E27FC236}">
                <a16:creationId xmlns:a16="http://schemas.microsoft.com/office/drawing/2014/main" id="{32E4A1A2-905F-4A56-94E1-67ABD0801E0C}"/>
              </a:ext>
            </a:extLst>
          </p:cNvPr>
          <p:cNvSpPr txBox="1"/>
          <p:nvPr/>
        </p:nvSpPr>
        <p:spPr>
          <a:xfrm>
            <a:off x="5371282" y="5812277"/>
            <a:ext cx="1733295" cy="307777"/>
          </a:xfrm>
          <a:prstGeom prst="rect">
            <a:avLst/>
          </a:prstGeom>
          <a:noFill/>
        </p:spPr>
        <p:txBody>
          <a:bodyPr wrap="none" rtlCol="0">
            <a:spAutoFit/>
          </a:bodyPr>
          <a:lstStyle/>
          <a:p>
            <a:r>
              <a:rPr lang="en-US" sz="1400" dirty="0">
                <a:solidFill>
                  <a:schemeClr val="bg1"/>
                </a:solidFill>
              </a:rPr>
              <a:t>Magellan, 1990-1994</a:t>
            </a:r>
          </a:p>
        </p:txBody>
      </p:sp>
    </p:spTree>
    <p:extLst>
      <p:ext uri="{BB962C8B-B14F-4D97-AF65-F5344CB8AC3E}">
        <p14:creationId xmlns:p14="http://schemas.microsoft.com/office/powerpoint/2010/main" val="324544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1026166" y="304952"/>
            <a:ext cx="75247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800" b="1" dirty="0" err="1"/>
              <a:t>Perkembangan</a:t>
            </a:r>
            <a:r>
              <a:rPr lang="en-US" sz="2800" b="1" dirty="0"/>
              <a:t> </a:t>
            </a:r>
            <a:r>
              <a:rPr lang="en-US" sz="2800" b="1" dirty="0" err="1"/>
              <a:t>pengetahuan</a:t>
            </a:r>
            <a:r>
              <a:rPr lang="en-US" sz="2800" b="1" dirty="0"/>
              <a:t> </a:t>
            </a:r>
            <a:r>
              <a:rPr lang="en-US" sz="2800" b="1" dirty="0" err="1"/>
              <a:t>astronomi</a:t>
            </a:r>
            <a:r>
              <a:rPr lang="en-US" sz="2800" b="1" dirty="0"/>
              <a:t>: Mars</a:t>
            </a:r>
            <a:endParaRPr lang="en-US" altLang="en-US" sz="3600" b="1" dirty="0">
              <a:latin typeface="Comic Sans MS" panose="030F0702030302020204" pitchFamily="66" charset="0"/>
            </a:endParaRPr>
          </a:p>
        </p:txBody>
      </p:sp>
      <p:pic>
        <p:nvPicPr>
          <p:cNvPr id="6" name="Picture 10" descr="huygenh2">
            <a:extLst>
              <a:ext uri="{FF2B5EF4-FFF2-40B4-BE49-F238E27FC236}">
                <a16:creationId xmlns:a16="http://schemas.microsoft.com/office/drawing/2014/main" id="{67D978B0-B4D4-48B7-BB22-1327424A35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28"/>
          <a:stretch/>
        </p:blipFill>
        <p:spPr bwMode="auto">
          <a:xfrm>
            <a:off x="3961535" y="1196870"/>
            <a:ext cx="999904" cy="981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CB29E25-1656-426B-81BA-DC1B7AF4F8C3}"/>
              </a:ext>
            </a:extLst>
          </p:cNvPr>
          <p:cNvPicPr>
            <a:picLocks noChangeAspect="1"/>
          </p:cNvPicPr>
          <p:nvPr/>
        </p:nvPicPr>
        <p:blipFill>
          <a:blip r:embed="rId4"/>
          <a:stretch>
            <a:fillRect/>
          </a:stretch>
        </p:blipFill>
        <p:spPr>
          <a:xfrm>
            <a:off x="5164397" y="1163147"/>
            <a:ext cx="1028700" cy="1119851"/>
          </a:xfrm>
          <a:prstGeom prst="rect">
            <a:avLst/>
          </a:prstGeom>
        </p:spPr>
      </p:pic>
      <p:pic>
        <p:nvPicPr>
          <p:cNvPr id="5" name="Picture 4">
            <a:extLst>
              <a:ext uri="{FF2B5EF4-FFF2-40B4-BE49-F238E27FC236}">
                <a16:creationId xmlns:a16="http://schemas.microsoft.com/office/drawing/2014/main" id="{A1DACE43-F6AA-435A-9F77-2DEB98719F3D}"/>
              </a:ext>
            </a:extLst>
          </p:cNvPr>
          <p:cNvPicPr>
            <a:picLocks noChangeAspect="1"/>
          </p:cNvPicPr>
          <p:nvPr/>
        </p:nvPicPr>
        <p:blipFill>
          <a:blip r:embed="rId5"/>
          <a:stretch>
            <a:fillRect/>
          </a:stretch>
        </p:blipFill>
        <p:spPr>
          <a:xfrm>
            <a:off x="251530" y="2662978"/>
            <a:ext cx="6059710" cy="3433021"/>
          </a:xfrm>
          <a:prstGeom prst="rect">
            <a:avLst/>
          </a:prstGeom>
        </p:spPr>
      </p:pic>
      <p:pic>
        <p:nvPicPr>
          <p:cNvPr id="9" name="Picture 8">
            <a:extLst>
              <a:ext uri="{FF2B5EF4-FFF2-40B4-BE49-F238E27FC236}">
                <a16:creationId xmlns:a16="http://schemas.microsoft.com/office/drawing/2014/main" id="{88132E2B-0357-46C5-9A8D-1EAAEC74B270}"/>
              </a:ext>
            </a:extLst>
          </p:cNvPr>
          <p:cNvPicPr>
            <a:picLocks noChangeAspect="1"/>
          </p:cNvPicPr>
          <p:nvPr/>
        </p:nvPicPr>
        <p:blipFill>
          <a:blip r:embed="rId6"/>
          <a:stretch>
            <a:fillRect/>
          </a:stretch>
        </p:blipFill>
        <p:spPr>
          <a:xfrm>
            <a:off x="6638925" y="1409699"/>
            <a:ext cx="4819650" cy="4686300"/>
          </a:xfrm>
          <a:prstGeom prst="rect">
            <a:avLst/>
          </a:prstGeom>
        </p:spPr>
      </p:pic>
      <p:pic>
        <p:nvPicPr>
          <p:cNvPr id="11" name="Picture 8" descr="Untitled-1">
            <a:extLst>
              <a:ext uri="{FF2B5EF4-FFF2-40B4-BE49-F238E27FC236}">
                <a16:creationId xmlns:a16="http://schemas.microsoft.com/office/drawing/2014/main" id="{F564E7D5-234B-4968-834D-358BE5A31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0916" y="109975"/>
            <a:ext cx="3592512" cy="18716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00875E-219D-47D9-AAAF-0D181A36BAE8}"/>
              </a:ext>
            </a:extLst>
          </p:cNvPr>
          <p:cNvSpPr txBox="1"/>
          <p:nvPr/>
        </p:nvSpPr>
        <p:spPr>
          <a:xfrm>
            <a:off x="8550916" y="120286"/>
            <a:ext cx="656911" cy="369332"/>
          </a:xfrm>
          <a:prstGeom prst="rect">
            <a:avLst/>
          </a:prstGeom>
          <a:noFill/>
        </p:spPr>
        <p:txBody>
          <a:bodyPr wrap="none" rtlCol="0">
            <a:spAutoFit/>
          </a:bodyPr>
          <a:lstStyle/>
          <a:p>
            <a:r>
              <a:rPr lang="en-US" dirty="0">
                <a:solidFill>
                  <a:schemeClr val="bg1"/>
                </a:solidFill>
              </a:rPr>
              <a:t>MRO</a:t>
            </a:r>
          </a:p>
        </p:txBody>
      </p:sp>
      <p:sp>
        <p:nvSpPr>
          <p:cNvPr id="13" name="TextBox 12">
            <a:extLst>
              <a:ext uri="{FF2B5EF4-FFF2-40B4-BE49-F238E27FC236}">
                <a16:creationId xmlns:a16="http://schemas.microsoft.com/office/drawing/2014/main" id="{897A6AC6-D3C5-486E-BCBD-65D0CDB4ECC1}"/>
              </a:ext>
            </a:extLst>
          </p:cNvPr>
          <p:cNvSpPr txBox="1"/>
          <p:nvPr/>
        </p:nvSpPr>
        <p:spPr>
          <a:xfrm>
            <a:off x="7997111" y="6259916"/>
            <a:ext cx="2421432" cy="369332"/>
          </a:xfrm>
          <a:prstGeom prst="rect">
            <a:avLst/>
          </a:prstGeom>
          <a:noFill/>
        </p:spPr>
        <p:txBody>
          <a:bodyPr wrap="none" rtlCol="0">
            <a:spAutoFit/>
          </a:bodyPr>
          <a:lstStyle/>
          <a:p>
            <a:r>
              <a:rPr lang="en-US" dirty="0"/>
              <a:t>VLA radar: </a:t>
            </a:r>
            <a:r>
              <a:rPr lang="en-US" dirty="0" err="1"/>
              <a:t>geologi</a:t>
            </a:r>
            <a:r>
              <a:rPr lang="en-US" dirty="0"/>
              <a:t> Mars</a:t>
            </a:r>
          </a:p>
        </p:txBody>
      </p:sp>
      <p:sp>
        <p:nvSpPr>
          <p:cNvPr id="14" name="TextBox 13">
            <a:extLst>
              <a:ext uri="{FF2B5EF4-FFF2-40B4-BE49-F238E27FC236}">
                <a16:creationId xmlns:a16="http://schemas.microsoft.com/office/drawing/2014/main" id="{A3DF1BF9-E4DD-49C7-B701-8BAE64BA6B51}"/>
              </a:ext>
            </a:extLst>
          </p:cNvPr>
          <p:cNvSpPr txBox="1"/>
          <p:nvPr/>
        </p:nvSpPr>
        <p:spPr>
          <a:xfrm>
            <a:off x="588024" y="6229197"/>
            <a:ext cx="5130635" cy="369332"/>
          </a:xfrm>
          <a:prstGeom prst="rect">
            <a:avLst/>
          </a:prstGeom>
          <a:noFill/>
        </p:spPr>
        <p:txBody>
          <a:bodyPr wrap="none" rtlCol="0">
            <a:spAutoFit/>
          </a:bodyPr>
          <a:lstStyle/>
          <a:p>
            <a:r>
              <a:rPr lang="en-US" dirty="0" err="1"/>
              <a:t>Badai</a:t>
            </a:r>
            <a:r>
              <a:rPr lang="en-US" dirty="0"/>
              <a:t> </a:t>
            </a:r>
            <a:r>
              <a:rPr lang="en-US" dirty="0" err="1"/>
              <a:t>debu</a:t>
            </a:r>
            <a:r>
              <a:rPr lang="en-US" dirty="0"/>
              <a:t> di Mars (Damien Peach/Anthony Wesley)</a:t>
            </a:r>
          </a:p>
        </p:txBody>
      </p:sp>
      <p:sp>
        <p:nvSpPr>
          <p:cNvPr id="15" name="TextBox 14">
            <a:extLst>
              <a:ext uri="{FF2B5EF4-FFF2-40B4-BE49-F238E27FC236}">
                <a16:creationId xmlns:a16="http://schemas.microsoft.com/office/drawing/2014/main" id="{EC041A24-10A7-4B18-888B-73A107A0CCEB}"/>
              </a:ext>
            </a:extLst>
          </p:cNvPr>
          <p:cNvSpPr txBox="1"/>
          <p:nvPr/>
        </p:nvSpPr>
        <p:spPr>
          <a:xfrm>
            <a:off x="3848098" y="2289736"/>
            <a:ext cx="1214820" cy="307777"/>
          </a:xfrm>
          <a:prstGeom prst="rect">
            <a:avLst/>
          </a:prstGeom>
          <a:noFill/>
        </p:spPr>
        <p:txBody>
          <a:bodyPr wrap="none" rtlCol="0">
            <a:spAutoFit/>
          </a:bodyPr>
          <a:lstStyle/>
          <a:p>
            <a:r>
              <a:rPr lang="en-US" sz="1400" dirty="0"/>
              <a:t>Huygens 1672</a:t>
            </a:r>
          </a:p>
        </p:txBody>
      </p:sp>
      <p:sp>
        <p:nvSpPr>
          <p:cNvPr id="16" name="TextBox 15">
            <a:extLst>
              <a:ext uri="{FF2B5EF4-FFF2-40B4-BE49-F238E27FC236}">
                <a16:creationId xmlns:a16="http://schemas.microsoft.com/office/drawing/2014/main" id="{7DF1ADF3-CC9E-4C00-A9CC-9970EA2DD022}"/>
              </a:ext>
            </a:extLst>
          </p:cNvPr>
          <p:cNvSpPr txBox="1"/>
          <p:nvPr/>
        </p:nvSpPr>
        <p:spPr>
          <a:xfrm>
            <a:off x="5065366" y="2282998"/>
            <a:ext cx="1281120" cy="307777"/>
          </a:xfrm>
          <a:prstGeom prst="rect">
            <a:avLst/>
          </a:prstGeom>
          <a:noFill/>
        </p:spPr>
        <p:txBody>
          <a:bodyPr wrap="none" rtlCol="0">
            <a:spAutoFit/>
          </a:bodyPr>
          <a:lstStyle/>
          <a:p>
            <a:r>
              <a:rPr lang="en-US" sz="1400" dirty="0"/>
              <a:t>De la Rue 1856</a:t>
            </a:r>
          </a:p>
        </p:txBody>
      </p:sp>
    </p:spTree>
    <p:extLst>
      <p:ext uri="{BB962C8B-B14F-4D97-AF65-F5344CB8AC3E}">
        <p14:creationId xmlns:p14="http://schemas.microsoft.com/office/powerpoint/2010/main" val="897880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1000125" y="227269"/>
            <a:ext cx="10191750" cy="60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sz="2800" b="1" dirty="0" err="1"/>
              <a:t>Perkembangan</a:t>
            </a:r>
            <a:r>
              <a:rPr lang="en-US" sz="2800" b="1" dirty="0"/>
              <a:t> </a:t>
            </a:r>
            <a:r>
              <a:rPr lang="en-US" sz="2800" b="1" dirty="0" err="1"/>
              <a:t>pengetahuan</a:t>
            </a:r>
            <a:r>
              <a:rPr lang="en-US" sz="2800" b="1" dirty="0"/>
              <a:t> </a:t>
            </a:r>
            <a:r>
              <a:rPr lang="en-US" sz="2800" b="1" dirty="0" err="1"/>
              <a:t>astronomi</a:t>
            </a:r>
            <a:r>
              <a:rPr lang="en-US" sz="2800" b="1" dirty="0"/>
              <a:t>: Jupiter (1)</a:t>
            </a:r>
            <a:endParaRPr lang="en-US" altLang="en-US" sz="3600" b="1" dirty="0">
              <a:latin typeface="Comic Sans MS" panose="030F0702030302020204" pitchFamily="66" charset="0"/>
            </a:endParaRPr>
          </a:p>
        </p:txBody>
      </p:sp>
      <p:sp>
        <p:nvSpPr>
          <p:cNvPr id="5" name="Rectangle 4">
            <a:extLst>
              <a:ext uri="{FF2B5EF4-FFF2-40B4-BE49-F238E27FC236}">
                <a16:creationId xmlns:a16="http://schemas.microsoft.com/office/drawing/2014/main" id="{80AFE8F6-28B5-4C4D-BB73-881A9FFEA45E}"/>
              </a:ext>
            </a:extLst>
          </p:cNvPr>
          <p:cNvSpPr/>
          <p:nvPr/>
        </p:nvSpPr>
        <p:spPr>
          <a:xfrm>
            <a:off x="3477138" y="6367206"/>
            <a:ext cx="3190361" cy="369332"/>
          </a:xfrm>
          <a:prstGeom prst="rect">
            <a:avLst/>
          </a:prstGeom>
        </p:spPr>
        <p:txBody>
          <a:bodyPr wrap="none">
            <a:spAutoFit/>
          </a:bodyPr>
          <a:lstStyle/>
          <a:p>
            <a:r>
              <a:rPr lang="en-US" dirty="0"/>
              <a:t>SAAO, </a:t>
            </a:r>
            <a:r>
              <a:rPr lang="en-US" dirty="0" err="1"/>
              <a:t>Stobie</a:t>
            </a:r>
            <a:r>
              <a:rPr lang="en-US" dirty="0"/>
              <a:t> &amp; </a:t>
            </a:r>
            <a:r>
              <a:rPr lang="en-US" dirty="0" err="1"/>
              <a:t>Whitelock</a:t>
            </a:r>
            <a:r>
              <a:rPr lang="en-US" dirty="0"/>
              <a:t>, 1996</a:t>
            </a:r>
          </a:p>
        </p:txBody>
      </p:sp>
      <p:pic>
        <p:nvPicPr>
          <p:cNvPr id="6" name="Picture 5">
            <a:extLst>
              <a:ext uri="{FF2B5EF4-FFF2-40B4-BE49-F238E27FC236}">
                <a16:creationId xmlns:a16="http://schemas.microsoft.com/office/drawing/2014/main" id="{826AB867-7B49-4319-85D2-820016C88406}"/>
              </a:ext>
            </a:extLst>
          </p:cNvPr>
          <p:cNvPicPr>
            <a:picLocks noChangeAspect="1"/>
          </p:cNvPicPr>
          <p:nvPr/>
        </p:nvPicPr>
        <p:blipFill>
          <a:blip r:embed="rId3"/>
          <a:stretch>
            <a:fillRect/>
          </a:stretch>
        </p:blipFill>
        <p:spPr>
          <a:xfrm>
            <a:off x="166686" y="1462704"/>
            <a:ext cx="6500813" cy="4828190"/>
          </a:xfrm>
          <a:prstGeom prst="rect">
            <a:avLst/>
          </a:prstGeom>
        </p:spPr>
      </p:pic>
      <p:pic>
        <p:nvPicPr>
          <p:cNvPr id="8" name="Picture 7">
            <a:extLst>
              <a:ext uri="{FF2B5EF4-FFF2-40B4-BE49-F238E27FC236}">
                <a16:creationId xmlns:a16="http://schemas.microsoft.com/office/drawing/2014/main" id="{A2AA703C-7A74-4358-B510-6A55BD113B7C}"/>
              </a:ext>
            </a:extLst>
          </p:cNvPr>
          <p:cNvPicPr>
            <a:picLocks noChangeAspect="1"/>
          </p:cNvPicPr>
          <p:nvPr/>
        </p:nvPicPr>
        <p:blipFill>
          <a:blip r:embed="rId4"/>
          <a:stretch>
            <a:fillRect/>
          </a:stretch>
        </p:blipFill>
        <p:spPr>
          <a:xfrm>
            <a:off x="7275910" y="1462704"/>
            <a:ext cx="4658923" cy="4785985"/>
          </a:xfrm>
          <a:prstGeom prst="rect">
            <a:avLst/>
          </a:prstGeom>
        </p:spPr>
      </p:pic>
      <p:sp>
        <p:nvSpPr>
          <p:cNvPr id="11" name="TextBox 10">
            <a:extLst>
              <a:ext uri="{FF2B5EF4-FFF2-40B4-BE49-F238E27FC236}">
                <a16:creationId xmlns:a16="http://schemas.microsoft.com/office/drawing/2014/main" id="{79DE032F-6BE4-45C7-86F9-EDB2D96EE1BC}"/>
              </a:ext>
            </a:extLst>
          </p:cNvPr>
          <p:cNvSpPr txBox="1"/>
          <p:nvPr/>
        </p:nvSpPr>
        <p:spPr>
          <a:xfrm>
            <a:off x="8394655" y="6367206"/>
            <a:ext cx="2421432" cy="369332"/>
          </a:xfrm>
          <a:prstGeom prst="rect">
            <a:avLst/>
          </a:prstGeom>
          <a:noFill/>
        </p:spPr>
        <p:txBody>
          <a:bodyPr wrap="square" rtlCol="0">
            <a:spAutoFit/>
          </a:bodyPr>
          <a:lstStyle/>
          <a:p>
            <a:pPr algn="ctr"/>
            <a:r>
              <a:rPr lang="en-US" dirty="0"/>
              <a:t>Voyager 1</a:t>
            </a:r>
          </a:p>
        </p:txBody>
      </p:sp>
    </p:spTree>
    <p:extLst>
      <p:ext uri="{BB962C8B-B14F-4D97-AF65-F5344CB8AC3E}">
        <p14:creationId xmlns:p14="http://schemas.microsoft.com/office/powerpoint/2010/main" val="2604344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F1759-5B8E-4D27-B485-51396EE72116}"/>
              </a:ext>
            </a:extLst>
          </p:cNvPr>
          <p:cNvPicPr>
            <a:picLocks noChangeAspect="1"/>
          </p:cNvPicPr>
          <p:nvPr/>
        </p:nvPicPr>
        <p:blipFill>
          <a:blip r:embed="rId3"/>
          <a:stretch>
            <a:fillRect/>
          </a:stretch>
        </p:blipFill>
        <p:spPr>
          <a:xfrm>
            <a:off x="6457950" y="1261099"/>
            <a:ext cx="7620000" cy="4286250"/>
          </a:xfrm>
          <a:prstGeom prst="rect">
            <a:avLst/>
          </a:prstGeom>
        </p:spPr>
      </p:pic>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1000125" y="227269"/>
            <a:ext cx="10191750" cy="60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sz="2800" b="1" dirty="0" err="1"/>
              <a:t>Perkembangan</a:t>
            </a:r>
            <a:r>
              <a:rPr lang="en-US" sz="2800" b="1" dirty="0"/>
              <a:t> </a:t>
            </a:r>
            <a:r>
              <a:rPr lang="en-US" sz="2800" b="1" dirty="0" err="1"/>
              <a:t>pengetahuan</a:t>
            </a:r>
            <a:r>
              <a:rPr lang="en-US" sz="2800" b="1" dirty="0"/>
              <a:t> </a:t>
            </a:r>
            <a:r>
              <a:rPr lang="en-US" sz="2800" b="1" dirty="0" err="1"/>
              <a:t>astronomi</a:t>
            </a:r>
            <a:r>
              <a:rPr lang="en-US" sz="2800" b="1" dirty="0"/>
              <a:t>: Jupiter (2)</a:t>
            </a:r>
            <a:endParaRPr lang="en-US" altLang="en-US" sz="3600" b="1" dirty="0">
              <a:latin typeface="Comic Sans MS" panose="030F0702030302020204" pitchFamily="66" charset="0"/>
            </a:endParaRPr>
          </a:p>
        </p:txBody>
      </p:sp>
      <p:pic>
        <p:nvPicPr>
          <p:cNvPr id="9" name="Picture 8">
            <a:extLst>
              <a:ext uri="{FF2B5EF4-FFF2-40B4-BE49-F238E27FC236}">
                <a16:creationId xmlns:a16="http://schemas.microsoft.com/office/drawing/2014/main" id="{488DE1D6-4110-487F-BEE8-432DC3855876}"/>
              </a:ext>
            </a:extLst>
          </p:cNvPr>
          <p:cNvPicPr>
            <a:picLocks noChangeAspect="1"/>
          </p:cNvPicPr>
          <p:nvPr/>
        </p:nvPicPr>
        <p:blipFill>
          <a:blip r:embed="rId4"/>
          <a:stretch>
            <a:fillRect/>
          </a:stretch>
        </p:blipFill>
        <p:spPr>
          <a:xfrm>
            <a:off x="0" y="1243206"/>
            <a:ext cx="8410778" cy="5614793"/>
          </a:xfrm>
          <a:prstGeom prst="rect">
            <a:avLst/>
          </a:prstGeom>
        </p:spPr>
      </p:pic>
      <p:sp>
        <p:nvSpPr>
          <p:cNvPr id="4" name="TextBox 3">
            <a:extLst>
              <a:ext uri="{FF2B5EF4-FFF2-40B4-BE49-F238E27FC236}">
                <a16:creationId xmlns:a16="http://schemas.microsoft.com/office/drawing/2014/main" id="{F2339D93-1955-402E-AF15-E256CD62195D}"/>
              </a:ext>
            </a:extLst>
          </p:cNvPr>
          <p:cNvSpPr txBox="1"/>
          <p:nvPr/>
        </p:nvSpPr>
        <p:spPr>
          <a:xfrm>
            <a:off x="0" y="853667"/>
            <a:ext cx="3786742" cy="369332"/>
          </a:xfrm>
          <a:prstGeom prst="rect">
            <a:avLst/>
          </a:prstGeom>
          <a:noFill/>
        </p:spPr>
        <p:txBody>
          <a:bodyPr wrap="none" rtlCol="0">
            <a:spAutoFit/>
          </a:bodyPr>
          <a:lstStyle/>
          <a:p>
            <a:r>
              <a:rPr lang="en-US" dirty="0" err="1"/>
              <a:t>Kutub</a:t>
            </a:r>
            <a:r>
              <a:rPr lang="en-US" dirty="0"/>
              <a:t> </a:t>
            </a:r>
            <a:r>
              <a:rPr lang="en-US" dirty="0" err="1"/>
              <a:t>selatan</a:t>
            </a:r>
            <a:r>
              <a:rPr lang="en-US" dirty="0"/>
              <a:t> Jupiter </a:t>
            </a:r>
            <a:r>
              <a:rPr lang="en-US" dirty="0" err="1"/>
              <a:t>dari</a:t>
            </a:r>
            <a:r>
              <a:rPr lang="en-US" dirty="0"/>
              <a:t> Juno (NASA)</a:t>
            </a:r>
          </a:p>
        </p:txBody>
      </p:sp>
      <p:sp>
        <p:nvSpPr>
          <p:cNvPr id="7" name="TextBox 6">
            <a:extLst>
              <a:ext uri="{FF2B5EF4-FFF2-40B4-BE49-F238E27FC236}">
                <a16:creationId xmlns:a16="http://schemas.microsoft.com/office/drawing/2014/main" id="{1FC1AC47-6451-4825-87E1-E723E5B77EDE}"/>
              </a:ext>
            </a:extLst>
          </p:cNvPr>
          <p:cNvSpPr txBox="1"/>
          <p:nvPr/>
        </p:nvSpPr>
        <p:spPr>
          <a:xfrm>
            <a:off x="9791233" y="5139917"/>
            <a:ext cx="2457917" cy="369332"/>
          </a:xfrm>
          <a:prstGeom prst="rect">
            <a:avLst/>
          </a:prstGeom>
          <a:noFill/>
        </p:spPr>
        <p:txBody>
          <a:bodyPr wrap="none" rtlCol="0">
            <a:spAutoFit/>
          </a:bodyPr>
          <a:lstStyle/>
          <a:p>
            <a:r>
              <a:rPr lang="en-US" dirty="0">
                <a:solidFill>
                  <a:schemeClr val="bg1">
                    <a:lumMod val="75000"/>
                  </a:schemeClr>
                </a:solidFill>
              </a:rPr>
              <a:t>Aurora di Jupiter (NASA)</a:t>
            </a:r>
          </a:p>
        </p:txBody>
      </p:sp>
      <p:pic>
        <p:nvPicPr>
          <p:cNvPr id="14" name="Picture 13">
            <a:extLst>
              <a:ext uri="{FF2B5EF4-FFF2-40B4-BE49-F238E27FC236}">
                <a16:creationId xmlns:a16="http://schemas.microsoft.com/office/drawing/2014/main" id="{F5908FD5-C7D8-416A-AA69-C2FCCB6367BC}"/>
              </a:ext>
            </a:extLst>
          </p:cNvPr>
          <p:cNvPicPr>
            <a:picLocks noChangeAspect="1"/>
          </p:cNvPicPr>
          <p:nvPr/>
        </p:nvPicPr>
        <p:blipFill>
          <a:blip r:embed="rId5"/>
          <a:stretch>
            <a:fillRect/>
          </a:stretch>
        </p:blipFill>
        <p:spPr>
          <a:xfrm>
            <a:off x="2743199" y="1261100"/>
            <a:ext cx="5712429" cy="5156448"/>
          </a:xfrm>
          <a:prstGeom prst="rect">
            <a:avLst/>
          </a:prstGeom>
        </p:spPr>
      </p:pic>
      <p:sp>
        <p:nvSpPr>
          <p:cNvPr id="15" name="Rectangle 14">
            <a:extLst>
              <a:ext uri="{FF2B5EF4-FFF2-40B4-BE49-F238E27FC236}">
                <a16:creationId xmlns:a16="http://schemas.microsoft.com/office/drawing/2014/main" id="{FEFEB7C1-533E-49C2-B988-DDFAE54B0DE4}"/>
              </a:ext>
            </a:extLst>
          </p:cNvPr>
          <p:cNvSpPr/>
          <p:nvPr/>
        </p:nvSpPr>
        <p:spPr>
          <a:xfrm>
            <a:off x="2743200" y="6409813"/>
            <a:ext cx="5715000" cy="411934"/>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C63A287-3B98-43EB-BADC-7462943FA01B}"/>
              </a:ext>
            </a:extLst>
          </p:cNvPr>
          <p:cNvSpPr txBox="1"/>
          <p:nvPr/>
        </p:nvSpPr>
        <p:spPr>
          <a:xfrm>
            <a:off x="4176769" y="6446065"/>
            <a:ext cx="4215769" cy="369332"/>
          </a:xfrm>
          <a:prstGeom prst="rect">
            <a:avLst/>
          </a:prstGeom>
          <a:noFill/>
        </p:spPr>
        <p:txBody>
          <a:bodyPr wrap="none" rtlCol="0">
            <a:spAutoFit/>
          </a:bodyPr>
          <a:lstStyle/>
          <a:p>
            <a:r>
              <a:rPr lang="en-US" dirty="0" err="1">
                <a:solidFill>
                  <a:schemeClr val="bg1">
                    <a:lumMod val="85000"/>
                  </a:schemeClr>
                </a:solidFill>
              </a:rPr>
              <a:t>Pemanasan</a:t>
            </a:r>
            <a:r>
              <a:rPr lang="en-US" dirty="0">
                <a:solidFill>
                  <a:schemeClr val="bg1">
                    <a:lumMod val="85000"/>
                  </a:schemeClr>
                </a:solidFill>
              </a:rPr>
              <a:t> di </a:t>
            </a:r>
            <a:r>
              <a:rPr lang="en-US" dirty="0" err="1">
                <a:solidFill>
                  <a:schemeClr val="bg1">
                    <a:lumMod val="85000"/>
                  </a:schemeClr>
                </a:solidFill>
              </a:rPr>
              <a:t>kutub</a:t>
            </a:r>
            <a:r>
              <a:rPr lang="en-US" dirty="0">
                <a:solidFill>
                  <a:schemeClr val="bg1">
                    <a:lumMod val="85000"/>
                  </a:schemeClr>
                </a:solidFill>
              </a:rPr>
              <a:t> Jupiter (Subaru, 2017)</a:t>
            </a:r>
          </a:p>
        </p:txBody>
      </p:sp>
    </p:spTree>
    <p:extLst>
      <p:ext uri="{BB962C8B-B14F-4D97-AF65-F5344CB8AC3E}">
        <p14:creationId xmlns:p14="http://schemas.microsoft.com/office/powerpoint/2010/main" val="353663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1047750" y="308381"/>
            <a:ext cx="10191750" cy="60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sz="2800" b="1" dirty="0" err="1"/>
              <a:t>Perkembangan</a:t>
            </a:r>
            <a:r>
              <a:rPr lang="en-US" sz="2800" b="1" dirty="0"/>
              <a:t> </a:t>
            </a:r>
            <a:r>
              <a:rPr lang="en-US" sz="2800" b="1" dirty="0" err="1"/>
              <a:t>pengetahuan</a:t>
            </a:r>
            <a:r>
              <a:rPr lang="en-US" sz="2800" b="1" dirty="0"/>
              <a:t> </a:t>
            </a:r>
            <a:r>
              <a:rPr lang="en-US" sz="2800" b="1" dirty="0" err="1"/>
              <a:t>astronomi</a:t>
            </a:r>
            <a:r>
              <a:rPr lang="en-US" sz="2800" b="1" dirty="0"/>
              <a:t>: Saturnus</a:t>
            </a:r>
            <a:endParaRPr lang="en-US" altLang="en-US" sz="3600" b="1" dirty="0">
              <a:latin typeface="Comic Sans MS" panose="030F0702030302020204" pitchFamily="66" charset="0"/>
            </a:endParaRPr>
          </a:p>
        </p:txBody>
      </p:sp>
      <p:pic>
        <p:nvPicPr>
          <p:cNvPr id="5" name="Picture 4">
            <a:extLst>
              <a:ext uri="{FF2B5EF4-FFF2-40B4-BE49-F238E27FC236}">
                <a16:creationId xmlns:a16="http://schemas.microsoft.com/office/drawing/2014/main" id="{E3F6F9DC-C154-4455-8C5B-BD84E54938C6}"/>
              </a:ext>
            </a:extLst>
          </p:cNvPr>
          <p:cNvPicPr>
            <a:picLocks noChangeAspect="1"/>
          </p:cNvPicPr>
          <p:nvPr/>
        </p:nvPicPr>
        <p:blipFill>
          <a:blip r:embed="rId3"/>
          <a:stretch>
            <a:fillRect/>
          </a:stretch>
        </p:blipFill>
        <p:spPr>
          <a:xfrm>
            <a:off x="0" y="3081881"/>
            <a:ext cx="8058150" cy="3743325"/>
          </a:xfrm>
          <a:prstGeom prst="rect">
            <a:avLst/>
          </a:prstGeom>
        </p:spPr>
      </p:pic>
      <p:pic>
        <p:nvPicPr>
          <p:cNvPr id="8" name="Picture 7">
            <a:extLst>
              <a:ext uri="{FF2B5EF4-FFF2-40B4-BE49-F238E27FC236}">
                <a16:creationId xmlns:a16="http://schemas.microsoft.com/office/drawing/2014/main" id="{8F3102E1-9084-4160-9275-FDFC8C058DC8}"/>
              </a:ext>
            </a:extLst>
          </p:cNvPr>
          <p:cNvPicPr>
            <a:picLocks noChangeAspect="1"/>
          </p:cNvPicPr>
          <p:nvPr/>
        </p:nvPicPr>
        <p:blipFill>
          <a:blip r:embed="rId4"/>
          <a:stretch>
            <a:fillRect/>
          </a:stretch>
        </p:blipFill>
        <p:spPr>
          <a:xfrm>
            <a:off x="99594" y="1289170"/>
            <a:ext cx="1419752" cy="674543"/>
          </a:xfrm>
          <a:prstGeom prst="rect">
            <a:avLst/>
          </a:prstGeom>
        </p:spPr>
      </p:pic>
      <p:sp>
        <p:nvSpPr>
          <p:cNvPr id="6" name="TextBox 5">
            <a:extLst>
              <a:ext uri="{FF2B5EF4-FFF2-40B4-BE49-F238E27FC236}">
                <a16:creationId xmlns:a16="http://schemas.microsoft.com/office/drawing/2014/main" id="{F4A34800-EE7A-4EE1-871A-1D12C65D2BC4}"/>
              </a:ext>
            </a:extLst>
          </p:cNvPr>
          <p:cNvSpPr txBox="1"/>
          <p:nvPr/>
        </p:nvSpPr>
        <p:spPr>
          <a:xfrm>
            <a:off x="99594" y="6364953"/>
            <a:ext cx="3460627" cy="369332"/>
          </a:xfrm>
          <a:prstGeom prst="rect">
            <a:avLst/>
          </a:prstGeom>
          <a:noFill/>
        </p:spPr>
        <p:txBody>
          <a:bodyPr wrap="none" rtlCol="0">
            <a:spAutoFit/>
          </a:bodyPr>
          <a:lstStyle/>
          <a:p>
            <a:r>
              <a:rPr lang="en-US" dirty="0" err="1">
                <a:solidFill>
                  <a:schemeClr val="bg1">
                    <a:lumMod val="95000"/>
                  </a:schemeClr>
                </a:solidFill>
              </a:rPr>
              <a:t>Cincin</a:t>
            </a:r>
            <a:r>
              <a:rPr lang="en-US" dirty="0">
                <a:solidFill>
                  <a:schemeClr val="bg1">
                    <a:lumMod val="95000"/>
                  </a:schemeClr>
                </a:solidFill>
              </a:rPr>
              <a:t> Saturnus </a:t>
            </a:r>
            <a:r>
              <a:rPr lang="en-US" dirty="0" err="1">
                <a:solidFill>
                  <a:schemeClr val="bg1">
                    <a:lumMod val="95000"/>
                  </a:schemeClr>
                </a:solidFill>
              </a:rPr>
              <a:t>dari</a:t>
            </a:r>
            <a:r>
              <a:rPr lang="en-US" dirty="0">
                <a:solidFill>
                  <a:schemeClr val="bg1">
                    <a:lumMod val="95000"/>
                  </a:schemeClr>
                </a:solidFill>
              </a:rPr>
              <a:t> Cassini (NASA)</a:t>
            </a:r>
          </a:p>
        </p:txBody>
      </p:sp>
      <p:grpSp>
        <p:nvGrpSpPr>
          <p:cNvPr id="21" name="Group 20">
            <a:extLst>
              <a:ext uri="{FF2B5EF4-FFF2-40B4-BE49-F238E27FC236}">
                <a16:creationId xmlns:a16="http://schemas.microsoft.com/office/drawing/2014/main" id="{4431B3D2-0944-4742-8C45-11755AF72C6C}"/>
              </a:ext>
            </a:extLst>
          </p:cNvPr>
          <p:cNvGrpSpPr/>
          <p:nvPr/>
        </p:nvGrpSpPr>
        <p:grpSpPr>
          <a:xfrm>
            <a:off x="8397576" y="3475813"/>
            <a:ext cx="3739788" cy="3283462"/>
            <a:chOff x="8397576" y="3475813"/>
            <a:chExt cx="3739788" cy="3283462"/>
          </a:xfrm>
        </p:grpSpPr>
        <p:pic>
          <p:nvPicPr>
            <p:cNvPr id="12" name="Picture 11">
              <a:extLst>
                <a:ext uri="{FF2B5EF4-FFF2-40B4-BE49-F238E27FC236}">
                  <a16:creationId xmlns:a16="http://schemas.microsoft.com/office/drawing/2014/main" id="{3B660736-2A36-474F-8F48-9E825CB9FD88}"/>
                </a:ext>
              </a:extLst>
            </p:cNvPr>
            <p:cNvPicPr>
              <a:picLocks noChangeAspect="1"/>
            </p:cNvPicPr>
            <p:nvPr/>
          </p:nvPicPr>
          <p:blipFill>
            <a:blip r:embed="rId5"/>
            <a:stretch>
              <a:fillRect/>
            </a:stretch>
          </p:blipFill>
          <p:spPr>
            <a:xfrm>
              <a:off x="8397576" y="3475813"/>
              <a:ext cx="3694830" cy="3283462"/>
            </a:xfrm>
            <a:prstGeom prst="rect">
              <a:avLst/>
            </a:prstGeom>
          </p:spPr>
        </p:pic>
        <p:sp>
          <p:nvSpPr>
            <p:cNvPr id="13" name="TextBox 12">
              <a:extLst>
                <a:ext uri="{FF2B5EF4-FFF2-40B4-BE49-F238E27FC236}">
                  <a16:creationId xmlns:a16="http://schemas.microsoft.com/office/drawing/2014/main" id="{322C3ECC-5717-409F-815F-4255033DE571}"/>
                </a:ext>
              </a:extLst>
            </p:cNvPr>
            <p:cNvSpPr txBox="1"/>
            <p:nvPr/>
          </p:nvSpPr>
          <p:spPr>
            <a:xfrm>
              <a:off x="9432072" y="6364953"/>
              <a:ext cx="2705292" cy="369332"/>
            </a:xfrm>
            <a:prstGeom prst="rect">
              <a:avLst/>
            </a:prstGeom>
            <a:noFill/>
          </p:spPr>
          <p:txBody>
            <a:bodyPr wrap="none" rtlCol="0">
              <a:spAutoFit/>
            </a:bodyPr>
            <a:lstStyle/>
            <a:p>
              <a:r>
                <a:rPr lang="en-US" dirty="0" err="1">
                  <a:solidFill>
                    <a:schemeClr val="bg1"/>
                  </a:solidFill>
                </a:rPr>
                <a:t>Pembentukan</a:t>
              </a:r>
              <a:r>
                <a:rPr lang="en-US" dirty="0">
                  <a:solidFill>
                    <a:schemeClr val="bg1"/>
                  </a:solidFill>
                </a:rPr>
                <a:t> </a:t>
              </a:r>
              <a:r>
                <a:rPr lang="en-US" dirty="0" err="1">
                  <a:solidFill>
                    <a:schemeClr val="bg1"/>
                  </a:solidFill>
                </a:rPr>
                <a:t>satelit</a:t>
              </a:r>
              <a:r>
                <a:rPr lang="en-US" dirty="0">
                  <a:solidFill>
                    <a:schemeClr val="bg1"/>
                  </a:solidFill>
                </a:rPr>
                <a:t> </a:t>
              </a:r>
              <a:r>
                <a:rPr lang="en-US" dirty="0" err="1">
                  <a:solidFill>
                    <a:schemeClr val="bg1"/>
                  </a:solidFill>
                </a:rPr>
                <a:t>baru</a:t>
              </a:r>
              <a:r>
                <a:rPr lang="en-US" dirty="0">
                  <a:solidFill>
                    <a:schemeClr val="bg1"/>
                  </a:solidFill>
                </a:rPr>
                <a:t>?</a:t>
              </a:r>
            </a:p>
          </p:txBody>
        </p:sp>
      </p:grpSp>
      <p:grpSp>
        <p:nvGrpSpPr>
          <p:cNvPr id="20" name="Group 19">
            <a:extLst>
              <a:ext uri="{FF2B5EF4-FFF2-40B4-BE49-F238E27FC236}">
                <a16:creationId xmlns:a16="http://schemas.microsoft.com/office/drawing/2014/main" id="{08DA4606-4142-4A71-ADBB-1AE48DC6C0D9}"/>
              </a:ext>
            </a:extLst>
          </p:cNvPr>
          <p:cNvGrpSpPr/>
          <p:nvPr/>
        </p:nvGrpSpPr>
        <p:grpSpPr>
          <a:xfrm>
            <a:off x="5474279" y="564460"/>
            <a:ext cx="6595407" cy="2817727"/>
            <a:chOff x="5474279" y="564460"/>
            <a:chExt cx="6595407" cy="2817727"/>
          </a:xfrm>
        </p:grpSpPr>
        <p:pic>
          <p:nvPicPr>
            <p:cNvPr id="9" name="Picture 8">
              <a:extLst>
                <a:ext uri="{FF2B5EF4-FFF2-40B4-BE49-F238E27FC236}">
                  <a16:creationId xmlns:a16="http://schemas.microsoft.com/office/drawing/2014/main" id="{1FCFA057-D672-4E2E-A35B-7BA6F50BDDE9}"/>
                </a:ext>
              </a:extLst>
            </p:cNvPr>
            <p:cNvPicPr>
              <a:picLocks noChangeAspect="1"/>
            </p:cNvPicPr>
            <p:nvPr/>
          </p:nvPicPr>
          <p:blipFill>
            <a:blip r:embed="rId6"/>
            <a:stretch>
              <a:fillRect/>
            </a:stretch>
          </p:blipFill>
          <p:spPr>
            <a:xfrm>
              <a:off x="8832162" y="564460"/>
              <a:ext cx="3237524" cy="2817727"/>
            </a:xfrm>
            <a:prstGeom prst="rect">
              <a:avLst/>
            </a:prstGeom>
          </p:spPr>
        </p:pic>
        <p:sp>
          <p:nvSpPr>
            <p:cNvPr id="11" name="TextBox 10">
              <a:extLst>
                <a:ext uri="{FF2B5EF4-FFF2-40B4-BE49-F238E27FC236}">
                  <a16:creationId xmlns:a16="http://schemas.microsoft.com/office/drawing/2014/main" id="{BEA4D532-A497-4E90-B495-45D5CE29CB56}"/>
                </a:ext>
              </a:extLst>
            </p:cNvPr>
            <p:cNvSpPr txBox="1"/>
            <p:nvPr/>
          </p:nvSpPr>
          <p:spPr>
            <a:xfrm>
              <a:off x="9848052" y="3012855"/>
              <a:ext cx="2221634" cy="369332"/>
            </a:xfrm>
            <a:prstGeom prst="rect">
              <a:avLst/>
            </a:prstGeom>
            <a:noFill/>
          </p:spPr>
          <p:txBody>
            <a:bodyPr wrap="none" rtlCol="0">
              <a:spAutoFit/>
            </a:bodyPr>
            <a:lstStyle/>
            <a:p>
              <a:r>
                <a:rPr lang="en-US" dirty="0" err="1"/>
                <a:t>Kutub</a:t>
              </a:r>
              <a:r>
                <a:rPr lang="en-US" dirty="0"/>
                <a:t> </a:t>
              </a:r>
              <a:r>
                <a:rPr lang="en-US" dirty="0" err="1"/>
                <a:t>utara</a:t>
              </a:r>
              <a:r>
                <a:rPr lang="en-US" dirty="0"/>
                <a:t>  Saturnus</a:t>
              </a:r>
            </a:p>
          </p:txBody>
        </p:sp>
        <p:pic>
          <p:nvPicPr>
            <p:cNvPr id="17" name="Picture 16">
              <a:extLst>
                <a:ext uri="{FF2B5EF4-FFF2-40B4-BE49-F238E27FC236}">
                  <a16:creationId xmlns:a16="http://schemas.microsoft.com/office/drawing/2014/main" id="{84E29BD1-1BFC-43E6-8328-B6AB4C6187AB}"/>
                </a:ext>
              </a:extLst>
            </p:cNvPr>
            <p:cNvPicPr>
              <a:picLocks noChangeAspect="1"/>
            </p:cNvPicPr>
            <p:nvPr/>
          </p:nvPicPr>
          <p:blipFill>
            <a:blip r:embed="rId7"/>
            <a:stretch>
              <a:fillRect/>
            </a:stretch>
          </p:blipFill>
          <p:spPr>
            <a:xfrm>
              <a:off x="5474279" y="1189539"/>
              <a:ext cx="3357883" cy="1686403"/>
            </a:xfrm>
            <a:prstGeom prst="rect">
              <a:avLst/>
            </a:prstGeom>
          </p:spPr>
        </p:pic>
        <p:sp>
          <p:nvSpPr>
            <p:cNvPr id="18" name="TextBox 17">
              <a:extLst>
                <a:ext uri="{FF2B5EF4-FFF2-40B4-BE49-F238E27FC236}">
                  <a16:creationId xmlns:a16="http://schemas.microsoft.com/office/drawing/2014/main" id="{59CC641C-1E45-43D3-AC56-85C6D9BCA3B3}"/>
                </a:ext>
              </a:extLst>
            </p:cNvPr>
            <p:cNvSpPr txBox="1"/>
            <p:nvPr/>
          </p:nvSpPr>
          <p:spPr>
            <a:xfrm>
              <a:off x="6443345" y="2506610"/>
              <a:ext cx="1419752" cy="369332"/>
            </a:xfrm>
            <a:prstGeom prst="rect">
              <a:avLst/>
            </a:prstGeom>
            <a:noFill/>
          </p:spPr>
          <p:txBody>
            <a:bodyPr wrap="square" rtlCol="0">
              <a:spAutoFit/>
            </a:bodyPr>
            <a:lstStyle/>
            <a:p>
              <a:r>
                <a:rPr lang="en-US" dirty="0"/>
                <a:t>2013    2017</a:t>
              </a:r>
            </a:p>
          </p:txBody>
        </p:sp>
      </p:grpSp>
      <p:pic>
        <p:nvPicPr>
          <p:cNvPr id="19" name="Picture 18">
            <a:extLst>
              <a:ext uri="{FF2B5EF4-FFF2-40B4-BE49-F238E27FC236}">
                <a16:creationId xmlns:a16="http://schemas.microsoft.com/office/drawing/2014/main" id="{AB3097A4-0AAD-4547-9AFB-E015DC3E5D0F}"/>
              </a:ext>
            </a:extLst>
          </p:cNvPr>
          <p:cNvPicPr>
            <a:picLocks noChangeAspect="1"/>
          </p:cNvPicPr>
          <p:nvPr/>
        </p:nvPicPr>
        <p:blipFill>
          <a:blip r:embed="rId8"/>
          <a:stretch>
            <a:fillRect/>
          </a:stretch>
        </p:blipFill>
        <p:spPr>
          <a:xfrm>
            <a:off x="2508081" y="1176881"/>
            <a:ext cx="2819400" cy="1905000"/>
          </a:xfrm>
          <a:prstGeom prst="rect">
            <a:avLst/>
          </a:prstGeom>
        </p:spPr>
      </p:pic>
    </p:spTree>
    <p:extLst>
      <p:ext uri="{BB962C8B-B14F-4D97-AF65-F5344CB8AC3E}">
        <p14:creationId xmlns:p14="http://schemas.microsoft.com/office/powerpoint/2010/main" val="413085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A800B-59F0-450A-9109-E2E911CA984E}"/>
              </a:ext>
            </a:extLst>
          </p:cNvPr>
          <p:cNvPicPr>
            <a:picLocks noChangeAspect="1"/>
          </p:cNvPicPr>
          <p:nvPr/>
        </p:nvPicPr>
        <p:blipFill rotWithShape="1">
          <a:blip r:embed="rId3"/>
          <a:srcRect t="18742" b="16226"/>
          <a:stretch/>
        </p:blipFill>
        <p:spPr>
          <a:xfrm>
            <a:off x="150126" y="944001"/>
            <a:ext cx="8296275" cy="2539682"/>
          </a:xfrm>
          <a:prstGeom prst="rect">
            <a:avLst/>
          </a:prstGeom>
          <a:ln>
            <a:noFill/>
          </a:ln>
          <a:effectLst>
            <a:softEdge rad="112500"/>
          </a:effectLst>
        </p:spPr>
      </p:pic>
      <p:sp>
        <p:nvSpPr>
          <p:cNvPr id="3" name="TextBox 2">
            <a:extLst>
              <a:ext uri="{FF2B5EF4-FFF2-40B4-BE49-F238E27FC236}">
                <a16:creationId xmlns:a16="http://schemas.microsoft.com/office/drawing/2014/main" id="{8B03F381-286F-4E3C-9129-8F25C21BF5CA}"/>
              </a:ext>
            </a:extLst>
          </p:cNvPr>
          <p:cNvSpPr txBox="1"/>
          <p:nvPr/>
        </p:nvSpPr>
        <p:spPr>
          <a:xfrm>
            <a:off x="1083804" y="192460"/>
            <a:ext cx="8862301" cy="584775"/>
          </a:xfrm>
          <a:prstGeom prst="rect">
            <a:avLst/>
          </a:prstGeom>
          <a:noFill/>
        </p:spPr>
        <p:txBody>
          <a:bodyPr wrap="square" rtlCol="0">
            <a:spAutoFit/>
          </a:bodyPr>
          <a:lstStyle/>
          <a:p>
            <a:r>
              <a:rPr lang="en-US" sz="3200" b="1" dirty="0">
                <a:solidFill>
                  <a:schemeClr val="tx2">
                    <a:lumMod val="75000"/>
                  </a:schemeClr>
                </a:solidFill>
              </a:rPr>
              <a:t>P</a:t>
            </a:r>
            <a:r>
              <a:rPr lang="en-US" sz="2400" b="1" dirty="0">
                <a:solidFill>
                  <a:schemeClr val="tx2">
                    <a:lumMod val="75000"/>
                  </a:schemeClr>
                </a:solidFill>
              </a:rPr>
              <a:t>lanet yang </a:t>
            </a:r>
            <a:r>
              <a:rPr lang="en-US" sz="2400" b="1" dirty="0" err="1">
                <a:solidFill>
                  <a:schemeClr val="tx2">
                    <a:lumMod val="75000"/>
                  </a:schemeClr>
                </a:solidFill>
              </a:rPr>
              <a:t>dikenal</a:t>
            </a:r>
            <a:r>
              <a:rPr lang="en-US" sz="2400" b="1" dirty="0">
                <a:solidFill>
                  <a:schemeClr val="tx2">
                    <a:lumMod val="75000"/>
                  </a:schemeClr>
                </a:solidFill>
              </a:rPr>
              <a:t> </a:t>
            </a:r>
            <a:r>
              <a:rPr lang="en-US" sz="2400" b="1" dirty="0" err="1">
                <a:solidFill>
                  <a:schemeClr val="tx2">
                    <a:lumMod val="75000"/>
                  </a:schemeClr>
                </a:solidFill>
              </a:rPr>
              <a:t>dari</a:t>
            </a:r>
            <a:r>
              <a:rPr lang="en-US" sz="2400" b="1" dirty="0">
                <a:solidFill>
                  <a:schemeClr val="tx2">
                    <a:lumMod val="75000"/>
                  </a:schemeClr>
                </a:solidFill>
              </a:rPr>
              <a:t> </a:t>
            </a:r>
            <a:r>
              <a:rPr lang="en-US" sz="2400" b="1" dirty="0" err="1">
                <a:solidFill>
                  <a:schemeClr val="tx2">
                    <a:lumMod val="75000"/>
                  </a:schemeClr>
                </a:solidFill>
              </a:rPr>
              <a:t>jaman</a:t>
            </a:r>
            <a:r>
              <a:rPr lang="en-US" sz="2400" b="1" dirty="0">
                <a:solidFill>
                  <a:schemeClr val="tx2">
                    <a:lumMod val="75000"/>
                  </a:schemeClr>
                </a:solidFill>
              </a:rPr>
              <a:t> </a:t>
            </a:r>
            <a:r>
              <a:rPr lang="en-US" sz="2400" b="1" dirty="0" err="1">
                <a:solidFill>
                  <a:schemeClr val="tx2">
                    <a:lumMod val="75000"/>
                  </a:schemeClr>
                </a:solidFill>
              </a:rPr>
              <a:t>dahulu</a:t>
            </a:r>
            <a:endParaRPr lang="en-US" sz="2400" b="1" dirty="0">
              <a:solidFill>
                <a:schemeClr val="tx2">
                  <a:lumMod val="75000"/>
                </a:schemeClr>
              </a:solidFill>
            </a:endParaRPr>
          </a:p>
        </p:txBody>
      </p:sp>
      <p:pic>
        <p:nvPicPr>
          <p:cNvPr id="4" name="Picture 3">
            <a:extLst>
              <a:ext uri="{FF2B5EF4-FFF2-40B4-BE49-F238E27FC236}">
                <a16:creationId xmlns:a16="http://schemas.microsoft.com/office/drawing/2014/main" id="{D3B6417F-8D05-4974-9D9D-B0575CD7DBB1}"/>
              </a:ext>
            </a:extLst>
          </p:cNvPr>
          <p:cNvPicPr>
            <a:picLocks noChangeAspect="1"/>
          </p:cNvPicPr>
          <p:nvPr/>
        </p:nvPicPr>
        <p:blipFill>
          <a:blip r:embed="rId4"/>
          <a:stretch>
            <a:fillRect/>
          </a:stretch>
        </p:blipFill>
        <p:spPr>
          <a:xfrm>
            <a:off x="270140" y="3772880"/>
            <a:ext cx="6214116" cy="2539682"/>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0881219C-EC9E-4748-9905-E7F6499CBA05}"/>
              </a:ext>
            </a:extLst>
          </p:cNvPr>
          <p:cNvSpPr txBox="1"/>
          <p:nvPr/>
        </p:nvSpPr>
        <p:spPr>
          <a:xfrm>
            <a:off x="8967536" y="6142320"/>
            <a:ext cx="2783861" cy="523220"/>
          </a:xfrm>
          <a:prstGeom prst="rect">
            <a:avLst/>
          </a:prstGeom>
          <a:noFill/>
        </p:spPr>
        <p:txBody>
          <a:bodyPr wrap="square" rtlCol="0">
            <a:spAutoFit/>
          </a:bodyPr>
          <a:lstStyle/>
          <a:p>
            <a:pPr algn="r"/>
            <a:r>
              <a:rPr lang="en-US" sz="1400" dirty="0"/>
              <a:t>Falk, 1999, </a:t>
            </a:r>
            <a:r>
              <a:rPr lang="en-US" sz="1400" i="1" dirty="0"/>
              <a:t>Astronomical Names </a:t>
            </a:r>
            <a:br>
              <a:rPr lang="en-US" sz="1400" i="1" dirty="0"/>
            </a:br>
            <a:r>
              <a:rPr lang="en-US" sz="1400" i="1" dirty="0"/>
              <a:t>for the Days of the Week</a:t>
            </a:r>
            <a:r>
              <a:rPr lang="en-US" sz="1400" dirty="0"/>
              <a:t>, JRASC</a:t>
            </a:r>
          </a:p>
        </p:txBody>
      </p:sp>
      <p:grpSp>
        <p:nvGrpSpPr>
          <p:cNvPr id="9" name="Group 8">
            <a:extLst>
              <a:ext uri="{FF2B5EF4-FFF2-40B4-BE49-F238E27FC236}">
                <a16:creationId xmlns:a16="http://schemas.microsoft.com/office/drawing/2014/main" id="{FD623325-C2A8-4B70-B5FF-79EB0FAF9ADF}"/>
              </a:ext>
            </a:extLst>
          </p:cNvPr>
          <p:cNvGrpSpPr/>
          <p:nvPr/>
        </p:nvGrpSpPr>
        <p:grpSpPr>
          <a:xfrm>
            <a:off x="6897458" y="1787194"/>
            <a:ext cx="5144416" cy="4525368"/>
            <a:chOff x="7006361" y="927860"/>
            <a:chExt cx="5543103" cy="4788265"/>
          </a:xfrm>
        </p:grpSpPr>
        <p:sp>
          <p:nvSpPr>
            <p:cNvPr id="8" name="Rectangle 7">
              <a:extLst>
                <a:ext uri="{FF2B5EF4-FFF2-40B4-BE49-F238E27FC236}">
                  <a16:creationId xmlns:a16="http://schemas.microsoft.com/office/drawing/2014/main" id="{DFDB6DE0-C307-4296-9B42-7B92973B65E2}"/>
                </a:ext>
              </a:extLst>
            </p:cNvPr>
            <p:cNvSpPr/>
            <p:nvPr/>
          </p:nvSpPr>
          <p:spPr>
            <a:xfrm>
              <a:off x="7149401" y="3074129"/>
              <a:ext cx="2147009" cy="1766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BD4CBCE-F449-41D5-8634-5BBCF3C0E511}"/>
                </a:ext>
              </a:extLst>
            </p:cNvPr>
            <p:cNvPicPr>
              <a:picLocks noChangeAspect="1"/>
            </p:cNvPicPr>
            <p:nvPr/>
          </p:nvPicPr>
          <p:blipFill>
            <a:blip r:embed="rId5"/>
            <a:stretch>
              <a:fillRect/>
            </a:stretch>
          </p:blipFill>
          <p:spPr>
            <a:xfrm>
              <a:off x="7006361" y="927860"/>
              <a:ext cx="5543103" cy="4788265"/>
            </a:xfrm>
            <a:prstGeom prst="rect">
              <a:avLst/>
            </a:prstGeom>
          </p:spPr>
        </p:pic>
      </p:grpSp>
    </p:spTree>
    <p:extLst>
      <p:ext uri="{BB962C8B-B14F-4D97-AF65-F5344CB8AC3E}">
        <p14:creationId xmlns:p14="http://schemas.microsoft.com/office/powerpoint/2010/main" val="394100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CA293F-EA49-4E98-BD8E-118A33A82916}"/>
              </a:ext>
            </a:extLst>
          </p:cNvPr>
          <p:cNvPicPr>
            <a:picLocks noChangeAspect="1"/>
          </p:cNvPicPr>
          <p:nvPr/>
        </p:nvPicPr>
        <p:blipFill>
          <a:blip r:embed="rId3"/>
          <a:stretch>
            <a:fillRect/>
          </a:stretch>
        </p:blipFill>
        <p:spPr>
          <a:xfrm flipH="1">
            <a:off x="10794242" y="5554638"/>
            <a:ext cx="1011071" cy="995149"/>
          </a:xfrm>
          <a:prstGeom prst="rect">
            <a:avLst/>
          </a:prstGeom>
        </p:spPr>
      </p:pic>
    </p:spTree>
    <p:extLst>
      <p:ext uri="{BB962C8B-B14F-4D97-AF65-F5344CB8AC3E}">
        <p14:creationId xmlns:p14="http://schemas.microsoft.com/office/powerpoint/2010/main" val="1879149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1047750" y="308381"/>
            <a:ext cx="8735918" cy="60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sz="2800" b="1" dirty="0" err="1"/>
              <a:t>Apakah</a:t>
            </a:r>
            <a:r>
              <a:rPr lang="en-US" sz="2800" b="1" dirty="0"/>
              <a:t> </a:t>
            </a:r>
            <a:r>
              <a:rPr lang="en-US" sz="2800" b="1" dirty="0" err="1"/>
              <a:t>pengetahuan</a:t>
            </a:r>
            <a:r>
              <a:rPr lang="en-US" sz="2800" b="1" dirty="0"/>
              <a:t> </a:t>
            </a:r>
            <a:r>
              <a:rPr lang="en-US" sz="2800" b="1" dirty="0" err="1"/>
              <a:t>kita</a:t>
            </a:r>
            <a:r>
              <a:rPr lang="en-US" sz="2800" b="1" dirty="0"/>
              <a:t> </a:t>
            </a:r>
            <a:r>
              <a:rPr lang="en-US" sz="2800" b="1" dirty="0" err="1"/>
              <a:t>seputar</a:t>
            </a:r>
            <a:r>
              <a:rPr lang="en-US" sz="2800" b="1" dirty="0"/>
              <a:t> planet </a:t>
            </a:r>
            <a:r>
              <a:rPr lang="en-US" sz="2800" b="1" dirty="0" err="1"/>
              <a:t>sudah</a:t>
            </a:r>
            <a:r>
              <a:rPr lang="en-US" sz="2800" b="1" dirty="0"/>
              <a:t> </a:t>
            </a:r>
            <a:r>
              <a:rPr lang="en-US" sz="2800" b="1" dirty="0" err="1"/>
              <a:t>lengkap</a:t>
            </a:r>
            <a:r>
              <a:rPr lang="en-US" sz="2800" b="1" dirty="0"/>
              <a:t>? </a:t>
            </a:r>
            <a:endParaRPr lang="en-US" altLang="en-US" sz="3600" b="1" dirty="0">
              <a:latin typeface="Comic Sans MS" panose="030F0702030302020204" pitchFamily="66" charset="0"/>
            </a:endParaRPr>
          </a:p>
        </p:txBody>
      </p:sp>
      <p:pic>
        <p:nvPicPr>
          <p:cNvPr id="4" name="Picture 3">
            <a:extLst>
              <a:ext uri="{FF2B5EF4-FFF2-40B4-BE49-F238E27FC236}">
                <a16:creationId xmlns:a16="http://schemas.microsoft.com/office/drawing/2014/main" id="{B134C338-C4CD-47D5-860A-82DF9B849C42}"/>
              </a:ext>
            </a:extLst>
          </p:cNvPr>
          <p:cNvPicPr>
            <a:picLocks noChangeAspect="1"/>
          </p:cNvPicPr>
          <p:nvPr/>
        </p:nvPicPr>
        <p:blipFill rotWithShape="1">
          <a:blip r:embed="rId3"/>
          <a:srcRect b="48197"/>
          <a:stretch/>
        </p:blipFill>
        <p:spPr>
          <a:xfrm>
            <a:off x="0" y="1928519"/>
            <a:ext cx="12192000" cy="944740"/>
          </a:xfrm>
          <a:prstGeom prst="rect">
            <a:avLst/>
          </a:prstGeom>
        </p:spPr>
      </p:pic>
      <p:sp>
        <p:nvSpPr>
          <p:cNvPr id="3" name="Rectangle 2">
            <a:extLst>
              <a:ext uri="{FF2B5EF4-FFF2-40B4-BE49-F238E27FC236}">
                <a16:creationId xmlns:a16="http://schemas.microsoft.com/office/drawing/2014/main" id="{E4792C61-B4CB-4000-BDA5-8C333D6684A9}"/>
              </a:ext>
            </a:extLst>
          </p:cNvPr>
          <p:cNvSpPr/>
          <p:nvPr/>
        </p:nvSpPr>
        <p:spPr>
          <a:xfrm>
            <a:off x="243024" y="1069247"/>
            <a:ext cx="4951612" cy="727571"/>
          </a:xfrm>
          <a:prstGeom prst="rect">
            <a:avLst/>
          </a:prstGeom>
        </p:spPr>
        <p:txBody>
          <a:bodyPr wrap="none">
            <a:spAutoFit/>
          </a:bodyPr>
          <a:lstStyle/>
          <a:p>
            <a:pPr>
              <a:lnSpc>
                <a:spcPct val="200000"/>
              </a:lnSpc>
            </a:pPr>
            <a:r>
              <a:rPr lang="en-US" sz="2400" dirty="0" err="1"/>
              <a:t>Bagaimana</a:t>
            </a:r>
            <a:r>
              <a:rPr lang="en-US" sz="2400" dirty="0"/>
              <a:t> </a:t>
            </a:r>
            <a:r>
              <a:rPr lang="en-US" sz="2400" dirty="0" err="1"/>
              <a:t>cincin</a:t>
            </a:r>
            <a:r>
              <a:rPr lang="en-US" sz="2400" dirty="0"/>
              <a:t> </a:t>
            </a:r>
            <a:r>
              <a:rPr lang="en-US" sz="2400" dirty="0" err="1"/>
              <a:t>saturnus</a:t>
            </a:r>
            <a:r>
              <a:rPr lang="en-US" sz="2400" dirty="0"/>
              <a:t> </a:t>
            </a:r>
            <a:r>
              <a:rPr lang="en-US" sz="2400" dirty="0" err="1"/>
              <a:t>terbentuk</a:t>
            </a:r>
            <a:r>
              <a:rPr lang="en-US" sz="2400" dirty="0"/>
              <a:t>?</a:t>
            </a:r>
          </a:p>
        </p:txBody>
      </p:sp>
      <p:pic>
        <p:nvPicPr>
          <p:cNvPr id="5" name="Picture 4">
            <a:extLst>
              <a:ext uri="{FF2B5EF4-FFF2-40B4-BE49-F238E27FC236}">
                <a16:creationId xmlns:a16="http://schemas.microsoft.com/office/drawing/2014/main" id="{D91482A8-FB65-49DC-BD63-544490A18D00}"/>
              </a:ext>
            </a:extLst>
          </p:cNvPr>
          <p:cNvPicPr>
            <a:picLocks noChangeAspect="1"/>
          </p:cNvPicPr>
          <p:nvPr/>
        </p:nvPicPr>
        <p:blipFill>
          <a:blip r:embed="rId4"/>
          <a:stretch>
            <a:fillRect/>
          </a:stretch>
        </p:blipFill>
        <p:spPr>
          <a:xfrm>
            <a:off x="0" y="2852560"/>
            <a:ext cx="10743392" cy="3869871"/>
          </a:xfrm>
          <a:prstGeom prst="rect">
            <a:avLst/>
          </a:prstGeom>
        </p:spPr>
      </p:pic>
    </p:spTree>
    <p:extLst>
      <p:ext uri="{BB962C8B-B14F-4D97-AF65-F5344CB8AC3E}">
        <p14:creationId xmlns:p14="http://schemas.microsoft.com/office/powerpoint/2010/main" val="1544028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1047750" y="308381"/>
            <a:ext cx="8735918" cy="60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sz="2800" b="1" dirty="0" err="1"/>
              <a:t>Apakah</a:t>
            </a:r>
            <a:r>
              <a:rPr lang="en-US" sz="2800" b="1" dirty="0"/>
              <a:t> </a:t>
            </a:r>
            <a:r>
              <a:rPr lang="en-US" sz="2800" b="1" dirty="0" err="1"/>
              <a:t>pengetahuan</a:t>
            </a:r>
            <a:r>
              <a:rPr lang="en-US" sz="2800" b="1" dirty="0"/>
              <a:t> </a:t>
            </a:r>
            <a:r>
              <a:rPr lang="en-US" sz="2800" b="1" dirty="0" err="1"/>
              <a:t>kita</a:t>
            </a:r>
            <a:r>
              <a:rPr lang="en-US" sz="2800" b="1" dirty="0"/>
              <a:t> </a:t>
            </a:r>
            <a:r>
              <a:rPr lang="en-US" sz="2800" b="1" dirty="0" err="1"/>
              <a:t>seputar</a:t>
            </a:r>
            <a:r>
              <a:rPr lang="en-US" sz="2800" b="1" dirty="0"/>
              <a:t> planet </a:t>
            </a:r>
            <a:r>
              <a:rPr lang="en-US" sz="2800" b="1" dirty="0" err="1"/>
              <a:t>sudah</a:t>
            </a:r>
            <a:r>
              <a:rPr lang="en-US" sz="2800" b="1" dirty="0"/>
              <a:t> </a:t>
            </a:r>
            <a:r>
              <a:rPr lang="en-US" sz="2800" b="1" dirty="0" err="1"/>
              <a:t>lengkap</a:t>
            </a:r>
            <a:r>
              <a:rPr lang="en-US" sz="2800" b="1" dirty="0"/>
              <a:t>? </a:t>
            </a:r>
            <a:endParaRPr lang="en-US" altLang="en-US" sz="3600" b="1" dirty="0">
              <a:latin typeface="Comic Sans MS" panose="030F0702030302020204" pitchFamily="66" charset="0"/>
            </a:endParaRPr>
          </a:p>
        </p:txBody>
      </p:sp>
      <p:pic>
        <p:nvPicPr>
          <p:cNvPr id="3" name="Picture 2">
            <a:extLst>
              <a:ext uri="{FF2B5EF4-FFF2-40B4-BE49-F238E27FC236}">
                <a16:creationId xmlns:a16="http://schemas.microsoft.com/office/drawing/2014/main" id="{4BE17064-021C-474A-84EA-3270597ED684}"/>
              </a:ext>
            </a:extLst>
          </p:cNvPr>
          <p:cNvPicPr>
            <a:picLocks noChangeAspect="1"/>
          </p:cNvPicPr>
          <p:nvPr/>
        </p:nvPicPr>
        <p:blipFill>
          <a:blip r:embed="rId3"/>
          <a:stretch>
            <a:fillRect/>
          </a:stretch>
        </p:blipFill>
        <p:spPr>
          <a:xfrm>
            <a:off x="6096000" y="1149848"/>
            <a:ext cx="5810250" cy="5452697"/>
          </a:xfrm>
          <a:prstGeom prst="rect">
            <a:avLst/>
          </a:prstGeom>
        </p:spPr>
      </p:pic>
      <p:sp>
        <p:nvSpPr>
          <p:cNvPr id="5" name="Rectangle 4">
            <a:extLst>
              <a:ext uri="{FF2B5EF4-FFF2-40B4-BE49-F238E27FC236}">
                <a16:creationId xmlns:a16="http://schemas.microsoft.com/office/drawing/2014/main" id="{E16DE69B-963E-45EA-9CE1-F32B15B358CF}"/>
              </a:ext>
            </a:extLst>
          </p:cNvPr>
          <p:cNvSpPr/>
          <p:nvPr/>
        </p:nvSpPr>
        <p:spPr>
          <a:xfrm>
            <a:off x="695325" y="1657965"/>
            <a:ext cx="4309926" cy="1143070"/>
          </a:xfrm>
          <a:prstGeom prst="rect">
            <a:avLst/>
          </a:prstGeom>
        </p:spPr>
        <p:txBody>
          <a:bodyPr wrap="square">
            <a:spAutoFit/>
          </a:bodyPr>
          <a:lstStyle/>
          <a:p>
            <a:pPr>
              <a:lnSpc>
                <a:spcPct val="150000"/>
              </a:lnSpc>
            </a:pPr>
            <a:r>
              <a:rPr lang="en-US" sz="2400" dirty="0" err="1"/>
              <a:t>Mengapa</a:t>
            </a:r>
            <a:r>
              <a:rPr lang="en-US" sz="2400" dirty="0"/>
              <a:t> </a:t>
            </a:r>
            <a:r>
              <a:rPr lang="en-US" sz="2400" dirty="0" err="1"/>
              <a:t>sumbu</a:t>
            </a:r>
            <a:r>
              <a:rPr lang="en-US" sz="2400" dirty="0"/>
              <a:t> </a:t>
            </a:r>
            <a:r>
              <a:rPr lang="en-US" sz="2400" dirty="0" err="1"/>
              <a:t>rotasi</a:t>
            </a:r>
            <a:r>
              <a:rPr lang="en-US" sz="2400" dirty="0"/>
              <a:t> Uranus </a:t>
            </a:r>
            <a:r>
              <a:rPr lang="en-US" sz="2400" dirty="0" err="1"/>
              <a:t>sangat</a:t>
            </a:r>
            <a:r>
              <a:rPr lang="en-US" sz="2400" dirty="0"/>
              <a:t> miring?</a:t>
            </a:r>
          </a:p>
        </p:txBody>
      </p:sp>
      <p:pic>
        <p:nvPicPr>
          <p:cNvPr id="4" name="Picture 3">
            <a:extLst>
              <a:ext uri="{FF2B5EF4-FFF2-40B4-BE49-F238E27FC236}">
                <a16:creationId xmlns:a16="http://schemas.microsoft.com/office/drawing/2014/main" id="{B3FEF089-2E0F-414F-81B8-2FCF4E5A879B}"/>
              </a:ext>
            </a:extLst>
          </p:cNvPr>
          <p:cNvPicPr>
            <a:picLocks noChangeAspect="1"/>
          </p:cNvPicPr>
          <p:nvPr/>
        </p:nvPicPr>
        <p:blipFill>
          <a:blip r:embed="rId4"/>
          <a:stretch>
            <a:fillRect/>
          </a:stretch>
        </p:blipFill>
        <p:spPr>
          <a:xfrm>
            <a:off x="643076" y="3409950"/>
            <a:ext cx="4429125" cy="3305175"/>
          </a:xfrm>
          <a:prstGeom prst="rect">
            <a:avLst/>
          </a:prstGeom>
        </p:spPr>
      </p:pic>
      <p:sp>
        <p:nvSpPr>
          <p:cNvPr id="6" name="TextBox 5">
            <a:extLst>
              <a:ext uri="{FF2B5EF4-FFF2-40B4-BE49-F238E27FC236}">
                <a16:creationId xmlns:a16="http://schemas.microsoft.com/office/drawing/2014/main" id="{D4CCDBA2-1321-4624-9ADF-D8632BEB855B}"/>
              </a:ext>
            </a:extLst>
          </p:cNvPr>
          <p:cNvSpPr txBox="1"/>
          <p:nvPr/>
        </p:nvSpPr>
        <p:spPr>
          <a:xfrm>
            <a:off x="10210721" y="6233213"/>
            <a:ext cx="1695529" cy="369332"/>
          </a:xfrm>
          <a:prstGeom prst="rect">
            <a:avLst/>
          </a:prstGeom>
          <a:noFill/>
        </p:spPr>
        <p:txBody>
          <a:bodyPr wrap="none" rtlCol="0">
            <a:spAutoFit/>
          </a:bodyPr>
          <a:lstStyle/>
          <a:p>
            <a:r>
              <a:rPr lang="en-US" dirty="0">
                <a:solidFill>
                  <a:schemeClr val="bg1">
                    <a:lumMod val="75000"/>
                  </a:schemeClr>
                </a:solidFill>
              </a:rPr>
              <a:t>HST (NASA/ESA)</a:t>
            </a:r>
          </a:p>
        </p:txBody>
      </p:sp>
    </p:spTree>
    <p:extLst>
      <p:ext uri="{BB962C8B-B14F-4D97-AF65-F5344CB8AC3E}">
        <p14:creationId xmlns:p14="http://schemas.microsoft.com/office/powerpoint/2010/main" val="4237100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ED5AB5-CAA6-41C6-BC02-B416F420BB21}"/>
              </a:ext>
            </a:extLst>
          </p:cNvPr>
          <p:cNvPicPr>
            <a:picLocks noChangeAspect="1"/>
          </p:cNvPicPr>
          <p:nvPr/>
        </p:nvPicPr>
        <p:blipFill>
          <a:blip r:embed="rId3"/>
          <a:stretch>
            <a:fillRect/>
          </a:stretch>
        </p:blipFill>
        <p:spPr>
          <a:xfrm>
            <a:off x="1148040" y="1933451"/>
            <a:ext cx="11043960" cy="4876800"/>
          </a:xfrm>
          <a:prstGeom prst="rect">
            <a:avLst/>
          </a:prstGeom>
        </p:spPr>
      </p:pic>
      <p:sp>
        <p:nvSpPr>
          <p:cNvPr id="10" name="Text Box 4">
            <a:extLst>
              <a:ext uri="{FF2B5EF4-FFF2-40B4-BE49-F238E27FC236}">
                <a16:creationId xmlns:a16="http://schemas.microsoft.com/office/drawing/2014/main" id="{29A45EF0-AE4F-4EDF-A102-536BFEBD6E71}"/>
              </a:ext>
            </a:extLst>
          </p:cNvPr>
          <p:cNvSpPr txBox="1">
            <a:spLocks noChangeArrowheads="1"/>
          </p:cNvSpPr>
          <p:nvPr/>
        </p:nvSpPr>
        <p:spPr bwMode="auto">
          <a:xfrm>
            <a:off x="1047750" y="308381"/>
            <a:ext cx="8735918" cy="60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sz="2800" b="1" dirty="0" err="1"/>
              <a:t>Apakah</a:t>
            </a:r>
            <a:r>
              <a:rPr lang="en-US" sz="2800" b="1" dirty="0"/>
              <a:t> </a:t>
            </a:r>
            <a:r>
              <a:rPr lang="en-US" sz="2800" b="1" dirty="0" err="1"/>
              <a:t>pengetahuan</a:t>
            </a:r>
            <a:r>
              <a:rPr lang="en-US" sz="2800" b="1" dirty="0"/>
              <a:t> </a:t>
            </a:r>
            <a:r>
              <a:rPr lang="en-US" sz="2800" b="1" dirty="0" err="1"/>
              <a:t>kita</a:t>
            </a:r>
            <a:r>
              <a:rPr lang="en-US" sz="2800" b="1" dirty="0"/>
              <a:t> </a:t>
            </a:r>
            <a:r>
              <a:rPr lang="en-US" sz="2800" b="1" dirty="0" err="1"/>
              <a:t>seputar</a:t>
            </a:r>
            <a:r>
              <a:rPr lang="en-US" sz="2800" b="1" dirty="0"/>
              <a:t> planet </a:t>
            </a:r>
            <a:r>
              <a:rPr lang="en-US" sz="2800" b="1" dirty="0" err="1"/>
              <a:t>sudah</a:t>
            </a:r>
            <a:r>
              <a:rPr lang="en-US" sz="2800" b="1" dirty="0"/>
              <a:t> </a:t>
            </a:r>
            <a:r>
              <a:rPr lang="en-US" sz="2800" b="1" dirty="0" err="1"/>
              <a:t>lengkap</a:t>
            </a:r>
            <a:r>
              <a:rPr lang="en-US" sz="2800" b="1" dirty="0"/>
              <a:t>? </a:t>
            </a:r>
            <a:endParaRPr lang="en-US" altLang="en-US" sz="3600" b="1" dirty="0">
              <a:latin typeface="Comic Sans MS" panose="030F0702030302020204" pitchFamily="66" charset="0"/>
            </a:endParaRPr>
          </a:p>
        </p:txBody>
      </p:sp>
      <p:sp>
        <p:nvSpPr>
          <p:cNvPr id="5" name="Rectangle 4">
            <a:extLst>
              <a:ext uri="{FF2B5EF4-FFF2-40B4-BE49-F238E27FC236}">
                <a16:creationId xmlns:a16="http://schemas.microsoft.com/office/drawing/2014/main" id="{E16DE69B-963E-45EA-9CE1-F32B15B358CF}"/>
              </a:ext>
            </a:extLst>
          </p:cNvPr>
          <p:cNvSpPr/>
          <p:nvPr/>
        </p:nvSpPr>
        <p:spPr>
          <a:xfrm>
            <a:off x="95249" y="1290985"/>
            <a:ext cx="6684771" cy="589072"/>
          </a:xfrm>
          <a:prstGeom prst="rect">
            <a:avLst/>
          </a:prstGeom>
        </p:spPr>
        <p:txBody>
          <a:bodyPr wrap="square">
            <a:spAutoFit/>
          </a:bodyPr>
          <a:lstStyle/>
          <a:p>
            <a:pPr>
              <a:lnSpc>
                <a:spcPct val="150000"/>
              </a:lnSpc>
            </a:pPr>
            <a:r>
              <a:rPr lang="en-US" sz="2400" dirty="0" err="1"/>
              <a:t>Adakah</a:t>
            </a:r>
            <a:r>
              <a:rPr lang="en-US" sz="2400" dirty="0"/>
              <a:t> planet 9 </a:t>
            </a:r>
            <a:r>
              <a:rPr lang="en-US" sz="2400" dirty="0" err="1"/>
              <a:t>atau</a:t>
            </a:r>
            <a:r>
              <a:rPr lang="en-US" sz="2400" dirty="0"/>
              <a:t> </a:t>
            </a:r>
            <a:r>
              <a:rPr lang="en-US" sz="2400" dirty="0" err="1"/>
              <a:t>bahkan</a:t>
            </a:r>
            <a:r>
              <a:rPr lang="en-US" sz="2400" dirty="0"/>
              <a:t> planet X?</a:t>
            </a:r>
          </a:p>
        </p:txBody>
      </p:sp>
      <p:grpSp>
        <p:nvGrpSpPr>
          <p:cNvPr id="9" name="Group 8">
            <a:extLst>
              <a:ext uri="{FF2B5EF4-FFF2-40B4-BE49-F238E27FC236}">
                <a16:creationId xmlns:a16="http://schemas.microsoft.com/office/drawing/2014/main" id="{F2E7B82F-9DBC-4F3D-B291-BADEF75A6927}"/>
              </a:ext>
            </a:extLst>
          </p:cNvPr>
          <p:cNvGrpSpPr/>
          <p:nvPr/>
        </p:nvGrpSpPr>
        <p:grpSpPr>
          <a:xfrm>
            <a:off x="0" y="4042395"/>
            <a:ext cx="3544449" cy="2767856"/>
            <a:chOff x="-69932" y="3835157"/>
            <a:chExt cx="3544449" cy="2767856"/>
          </a:xfrm>
        </p:grpSpPr>
        <p:pic>
          <p:nvPicPr>
            <p:cNvPr id="7" name="Picture 6">
              <a:extLst>
                <a:ext uri="{FF2B5EF4-FFF2-40B4-BE49-F238E27FC236}">
                  <a16:creationId xmlns:a16="http://schemas.microsoft.com/office/drawing/2014/main" id="{E2977D16-B310-4731-AD93-2A0B61DEB124}"/>
                </a:ext>
              </a:extLst>
            </p:cNvPr>
            <p:cNvPicPr>
              <a:picLocks noChangeAspect="1"/>
            </p:cNvPicPr>
            <p:nvPr/>
          </p:nvPicPr>
          <p:blipFill>
            <a:blip r:embed="rId4"/>
            <a:stretch>
              <a:fillRect/>
            </a:stretch>
          </p:blipFill>
          <p:spPr>
            <a:xfrm>
              <a:off x="-69932" y="3835157"/>
              <a:ext cx="3544449" cy="2767856"/>
            </a:xfrm>
            <a:prstGeom prst="rect">
              <a:avLst/>
            </a:prstGeom>
          </p:spPr>
        </p:pic>
        <p:sp>
          <p:nvSpPr>
            <p:cNvPr id="4" name="Rectangle 3">
              <a:extLst>
                <a:ext uri="{FF2B5EF4-FFF2-40B4-BE49-F238E27FC236}">
                  <a16:creationId xmlns:a16="http://schemas.microsoft.com/office/drawing/2014/main" id="{D5FEF1A8-299A-4BEB-B8B1-580520894BDF}"/>
                </a:ext>
              </a:extLst>
            </p:cNvPr>
            <p:cNvSpPr/>
            <p:nvPr/>
          </p:nvSpPr>
          <p:spPr>
            <a:xfrm>
              <a:off x="1622728" y="6180287"/>
              <a:ext cx="1851789" cy="369332"/>
            </a:xfrm>
            <a:prstGeom prst="rect">
              <a:avLst/>
            </a:prstGeom>
          </p:spPr>
          <p:txBody>
            <a:bodyPr wrap="none">
              <a:spAutoFit/>
            </a:bodyPr>
            <a:lstStyle/>
            <a:p>
              <a:r>
                <a:rPr lang="en-US" dirty="0">
                  <a:solidFill>
                    <a:schemeClr val="bg1"/>
                  </a:solidFill>
                  <a:latin typeface="Helvetica" panose="020B0604020202020204" pitchFamily="34" charset="0"/>
                </a:rPr>
                <a:t>TG387 (Subaru)</a:t>
              </a:r>
              <a:endParaRPr lang="en-US" dirty="0">
                <a:solidFill>
                  <a:schemeClr val="bg1"/>
                </a:solidFill>
              </a:endParaRPr>
            </a:p>
          </p:txBody>
        </p:sp>
      </p:grpSp>
      <p:grpSp>
        <p:nvGrpSpPr>
          <p:cNvPr id="14" name="Group 13">
            <a:extLst>
              <a:ext uri="{FF2B5EF4-FFF2-40B4-BE49-F238E27FC236}">
                <a16:creationId xmlns:a16="http://schemas.microsoft.com/office/drawing/2014/main" id="{112C5573-1409-4153-93BB-BEBF7031B956}"/>
              </a:ext>
            </a:extLst>
          </p:cNvPr>
          <p:cNvGrpSpPr/>
          <p:nvPr/>
        </p:nvGrpSpPr>
        <p:grpSpPr>
          <a:xfrm>
            <a:off x="0" y="137850"/>
            <a:ext cx="6684772" cy="6762502"/>
            <a:chOff x="-14752" y="0"/>
            <a:chExt cx="6684772" cy="6762502"/>
          </a:xfrm>
        </p:grpSpPr>
        <p:pic>
          <p:nvPicPr>
            <p:cNvPr id="11" name="Picture 10">
              <a:extLst>
                <a:ext uri="{FF2B5EF4-FFF2-40B4-BE49-F238E27FC236}">
                  <a16:creationId xmlns:a16="http://schemas.microsoft.com/office/drawing/2014/main" id="{1E75213E-0AE4-4102-8566-1757BF6CDD4E}"/>
                </a:ext>
              </a:extLst>
            </p:cNvPr>
            <p:cNvPicPr>
              <a:picLocks noChangeAspect="1"/>
            </p:cNvPicPr>
            <p:nvPr/>
          </p:nvPicPr>
          <p:blipFill>
            <a:blip r:embed="rId5"/>
            <a:stretch>
              <a:fillRect/>
            </a:stretch>
          </p:blipFill>
          <p:spPr>
            <a:xfrm>
              <a:off x="-14752" y="0"/>
              <a:ext cx="6684772" cy="6762502"/>
            </a:xfrm>
            <a:prstGeom prst="rect">
              <a:avLst/>
            </a:prstGeom>
          </p:spPr>
        </p:pic>
        <p:sp>
          <p:nvSpPr>
            <p:cNvPr id="12" name="Rectangle 11">
              <a:extLst>
                <a:ext uri="{FF2B5EF4-FFF2-40B4-BE49-F238E27FC236}">
                  <a16:creationId xmlns:a16="http://schemas.microsoft.com/office/drawing/2014/main" id="{C6149687-D454-438F-A0D7-46399AB50F8A}"/>
                </a:ext>
              </a:extLst>
            </p:cNvPr>
            <p:cNvSpPr/>
            <p:nvPr/>
          </p:nvSpPr>
          <p:spPr>
            <a:xfrm>
              <a:off x="3544449" y="2205558"/>
              <a:ext cx="2172130" cy="276999"/>
            </a:xfrm>
            <a:prstGeom prst="rect">
              <a:avLst/>
            </a:prstGeom>
          </p:spPr>
          <p:txBody>
            <a:bodyPr wrap="square">
              <a:spAutoFit/>
            </a:bodyPr>
            <a:lstStyle/>
            <a:p>
              <a:r>
                <a:rPr lang="en-US" sz="1200" dirty="0">
                  <a:solidFill>
                    <a:srgbClr val="FF0000"/>
                  </a:solidFill>
                </a:rPr>
                <a:t>scaled Runge–Lenz vectors</a:t>
              </a:r>
            </a:p>
          </p:txBody>
        </p:sp>
        <p:sp>
          <p:nvSpPr>
            <p:cNvPr id="13" name="TextBox 12">
              <a:extLst>
                <a:ext uri="{FF2B5EF4-FFF2-40B4-BE49-F238E27FC236}">
                  <a16:creationId xmlns:a16="http://schemas.microsoft.com/office/drawing/2014/main" id="{46443EA7-0838-42FF-9F5A-E2F1B091D85B}"/>
                </a:ext>
              </a:extLst>
            </p:cNvPr>
            <p:cNvSpPr txBox="1"/>
            <p:nvPr/>
          </p:nvSpPr>
          <p:spPr>
            <a:xfrm>
              <a:off x="4487987" y="6233636"/>
              <a:ext cx="1855444" cy="307777"/>
            </a:xfrm>
            <a:prstGeom prst="rect">
              <a:avLst/>
            </a:prstGeom>
            <a:noFill/>
          </p:spPr>
          <p:txBody>
            <a:bodyPr wrap="none" rtlCol="0">
              <a:spAutoFit/>
            </a:bodyPr>
            <a:lstStyle/>
            <a:p>
              <a:r>
                <a:rPr lang="en-US" sz="1400" dirty="0" err="1"/>
                <a:t>Batygin</a:t>
              </a:r>
              <a:r>
                <a:rPr lang="en-US" sz="1400" dirty="0"/>
                <a:t> &amp; Brown, 2016</a:t>
              </a:r>
            </a:p>
          </p:txBody>
        </p:sp>
      </p:grpSp>
    </p:spTree>
    <p:extLst>
      <p:ext uri="{BB962C8B-B14F-4D97-AF65-F5344CB8AC3E}">
        <p14:creationId xmlns:p14="http://schemas.microsoft.com/office/powerpoint/2010/main" val="416414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47B6AB6-0A31-4E3E-8046-D2054CE94358}"/>
              </a:ext>
            </a:extLst>
          </p:cNvPr>
          <p:cNvPicPr>
            <a:picLocks noChangeAspect="1"/>
          </p:cNvPicPr>
          <p:nvPr/>
        </p:nvPicPr>
        <p:blipFill>
          <a:blip r:embed="rId3"/>
          <a:stretch>
            <a:fillRect/>
          </a:stretch>
        </p:blipFill>
        <p:spPr>
          <a:xfrm flipH="1">
            <a:off x="10794242" y="5554638"/>
            <a:ext cx="1011071" cy="995149"/>
          </a:xfrm>
          <a:prstGeom prst="rect">
            <a:avLst/>
          </a:prstGeom>
        </p:spPr>
      </p:pic>
    </p:spTree>
    <p:extLst>
      <p:ext uri="{BB962C8B-B14F-4D97-AF65-F5344CB8AC3E}">
        <p14:creationId xmlns:p14="http://schemas.microsoft.com/office/powerpoint/2010/main" val="821026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03F381-286F-4E3C-9129-8F25C21BF5CA}"/>
              </a:ext>
            </a:extLst>
          </p:cNvPr>
          <p:cNvSpPr txBox="1"/>
          <p:nvPr/>
        </p:nvSpPr>
        <p:spPr>
          <a:xfrm>
            <a:off x="920767" y="136671"/>
            <a:ext cx="8960212" cy="461665"/>
          </a:xfrm>
          <a:prstGeom prst="rect">
            <a:avLst/>
          </a:prstGeom>
          <a:noFill/>
        </p:spPr>
        <p:txBody>
          <a:bodyPr wrap="square" rtlCol="0">
            <a:spAutoFit/>
          </a:bodyPr>
          <a:lstStyle/>
          <a:p>
            <a:pPr algn="ctr"/>
            <a:r>
              <a:rPr lang="en-US" sz="2400" b="1" dirty="0" err="1">
                <a:solidFill>
                  <a:schemeClr val="tx2">
                    <a:lumMod val="75000"/>
                  </a:schemeClr>
                </a:solidFill>
              </a:rPr>
              <a:t>Mengukur</a:t>
            </a:r>
            <a:r>
              <a:rPr lang="en-US" sz="2400" b="1" dirty="0">
                <a:solidFill>
                  <a:schemeClr val="tx2">
                    <a:lumMod val="75000"/>
                  </a:schemeClr>
                </a:solidFill>
              </a:rPr>
              <a:t> </a:t>
            </a:r>
            <a:r>
              <a:rPr lang="en-US" sz="2400" b="1" dirty="0" err="1">
                <a:solidFill>
                  <a:schemeClr val="tx2">
                    <a:lumMod val="75000"/>
                  </a:schemeClr>
                </a:solidFill>
              </a:rPr>
              <a:t>posisi</a:t>
            </a:r>
            <a:r>
              <a:rPr lang="en-US" sz="2400" b="1" dirty="0">
                <a:solidFill>
                  <a:schemeClr val="tx2">
                    <a:lumMod val="75000"/>
                  </a:schemeClr>
                </a:solidFill>
              </a:rPr>
              <a:t> planet dan </a:t>
            </a:r>
            <a:r>
              <a:rPr lang="en-US" sz="2400" b="1" dirty="0" err="1">
                <a:solidFill>
                  <a:schemeClr val="tx2">
                    <a:lumMod val="75000"/>
                  </a:schemeClr>
                </a:solidFill>
              </a:rPr>
              <a:t>bintang</a:t>
            </a:r>
            <a:endParaRPr lang="en-US" sz="2400" b="1" dirty="0">
              <a:solidFill>
                <a:schemeClr val="tx2">
                  <a:lumMod val="75000"/>
                </a:schemeClr>
              </a:solidFill>
            </a:endParaRPr>
          </a:p>
        </p:txBody>
      </p:sp>
      <p:grpSp>
        <p:nvGrpSpPr>
          <p:cNvPr id="20" name="Group 19">
            <a:extLst>
              <a:ext uri="{FF2B5EF4-FFF2-40B4-BE49-F238E27FC236}">
                <a16:creationId xmlns:a16="http://schemas.microsoft.com/office/drawing/2014/main" id="{7EE83CB4-DBC9-43C8-98CF-E716513A1727}"/>
              </a:ext>
            </a:extLst>
          </p:cNvPr>
          <p:cNvGrpSpPr/>
          <p:nvPr/>
        </p:nvGrpSpPr>
        <p:grpSpPr>
          <a:xfrm>
            <a:off x="46082" y="1216793"/>
            <a:ext cx="4365660" cy="5558818"/>
            <a:chOff x="12754" y="1148548"/>
            <a:chExt cx="4365660" cy="5558818"/>
          </a:xfrm>
        </p:grpSpPr>
        <p:pic>
          <p:nvPicPr>
            <p:cNvPr id="2" name="Picture 1">
              <a:extLst>
                <a:ext uri="{FF2B5EF4-FFF2-40B4-BE49-F238E27FC236}">
                  <a16:creationId xmlns:a16="http://schemas.microsoft.com/office/drawing/2014/main" id="{662CB9C6-5D72-4999-BF98-47DF745F5D4A}"/>
                </a:ext>
              </a:extLst>
            </p:cNvPr>
            <p:cNvPicPr>
              <a:picLocks noChangeAspect="1"/>
            </p:cNvPicPr>
            <p:nvPr/>
          </p:nvPicPr>
          <p:blipFill>
            <a:blip r:embed="rId3"/>
            <a:stretch>
              <a:fillRect/>
            </a:stretch>
          </p:blipFill>
          <p:spPr>
            <a:xfrm>
              <a:off x="12754" y="1148548"/>
              <a:ext cx="4365660" cy="2476814"/>
            </a:xfrm>
            <a:prstGeom prst="rect">
              <a:avLst/>
            </a:prstGeom>
            <a:ln>
              <a:solidFill>
                <a:schemeClr val="tx1"/>
              </a:solidFill>
            </a:ln>
          </p:spPr>
        </p:pic>
        <p:pic>
          <p:nvPicPr>
            <p:cNvPr id="7" name="Picture 6">
              <a:extLst>
                <a:ext uri="{FF2B5EF4-FFF2-40B4-BE49-F238E27FC236}">
                  <a16:creationId xmlns:a16="http://schemas.microsoft.com/office/drawing/2014/main" id="{D7C91F44-B483-48B9-9A31-C7C58BC12520}"/>
                </a:ext>
              </a:extLst>
            </p:cNvPr>
            <p:cNvPicPr>
              <a:picLocks noChangeAspect="1"/>
            </p:cNvPicPr>
            <p:nvPr/>
          </p:nvPicPr>
          <p:blipFill>
            <a:blip r:embed="rId4"/>
            <a:stretch>
              <a:fillRect/>
            </a:stretch>
          </p:blipFill>
          <p:spPr>
            <a:xfrm>
              <a:off x="12754" y="3902526"/>
              <a:ext cx="4365660" cy="2804840"/>
            </a:xfrm>
            <a:prstGeom prst="rect">
              <a:avLst/>
            </a:prstGeom>
            <a:ln>
              <a:solidFill>
                <a:schemeClr val="tx1"/>
              </a:solidFill>
            </a:ln>
          </p:spPr>
        </p:pic>
      </p:grpSp>
      <p:pic>
        <p:nvPicPr>
          <p:cNvPr id="15" name="Picture 14">
            <a:extLst>
              <a:ext uri="{FF2B5EF4-FFF2-40B4-BE49-F238E27FC236}">
                <a16:creationId xmlns:a16="http://schemas.microsoft.com/office/drawing/2014/main" id="{FDB10278-D0B5-4863-9029-3C839D6526F8}"/>
              </a:ext>
            </a:extLst>
          </p:cNvPr>
          <p:cNvPicPr>
            <a:picLocks noChangeAspect="1"/>
          </p:cNvPicPr>
          <p:nvPr/>
        </p:nvPicPr>
        <p:blipFill rotWithShape="1">
          <a:blip r:embed="rId5"/>
          <a:srcRect t="1" b="52302"/>
          <a:stretch/>
        </p:blipFill>
        <p:spPr>
          <a:xfrm>
            <a:off x="4610108" y="1216793"/>
            <a:ext cx="4439285" cy="2858802"/>
          </a:xfrm>
          <a:prstGeom prst="rect">
            <a:avLst/>
          </a:prstGeom>
          <a:ln w="28575">
            <a:solidFill>
              <a:schemeClr val="tx1"/>
            </a:solidFill>
          </a:ln>
        </p:spPr>
      </p:pic>
      <p:grpSp>
        <p:nvGrpSpPr>
          <p:cNvPr id="19" name="Group 18">
            <a:extLst>
              <a:ext uri="{FF2B5EF4-FFF2-40B4-BE49-F238E27FC236}">
                <a16:creationId xmlns:a16="http://schemas.microsoft.com/office/drawing/2014/main" id="{E7A9536C-D09E-4A39-AB67-6A14F1D19DBD}"/>
              </a:ext>
            </a:extLst>
          </p:cNvPr>
          <p:cNvGrpSpPr/>
          <p:nvPr/>
        </p:nvGrpSpPr>
        <p:grpSpPr>
          <a:xfrm>
            <a:off x="9201341" y="1198938"/>
            <a:ext cx="2944577" cy="5554001"/>
            <a:chOff x="9201341" y="1198938"/>
            <a:chExt cx="2944577" cy="5554001"/>
          </a:xfrm>
        </p:grpSpPr>
        <p:pic>
          <p:nvPicPr>
            <p:cNvPr id="17" name="Picture 16">
              <a:extLst>
                <a:ext uri="{FF2B5EF4-FFF2-40B4-BE49-F238E27FC236}">
                  <a16:creationId xmlns:a16="http://schemas.microsoft.com/office/drawing/2014/main" id="{A78E9956-2117-4188-8C0D-2AD0F3ADAFD4}"/>
                </a:ext>
              </a:extLst>
            </p:cNvPr>
            <p:cNvPicPr>
              <a:picLocks noChangeAspect="1"/>
            </p:cNvPicPr>
            <p:nvPr/>
          </p:nvPicPr>
          <p:blipFill rotWithShape="1">
            <a:blip r:embed="rId6"/>
            <a:srcRect l="13170" r="1338"/>
            <a:stretch/>
          </p:blipFill>
          <p:spPr>
            <a:xfrm>
              <a:off x="9201341" y="3565681"/>
              <a:ext cx="2944577" cy="3187258"/>
            </a:xfrm>
            <a:prstGeom prst="rect">
              <a:avLst/>
            </a:prstGeom>
            <a:ln>
              <a:solidFill>
                <a:schemeClr val="tx1"/>
              </a:solidFill>
            </a:ln>
          </p:spPr>
        </p:pic>
        <p:pic>
          <p:nvPicPr>
            <p:cNvPr id="8" name="Picture 7">
              <a:extLst>
                <a:ext uri="{FF2B5EF4-FFF2-40B4-BE49-F238E27FC236}">
                  <a16:creationId xmlns:a16="http://schemas.microsoft.com/office/drawing/2014/main" id="{2C30DAA8-DA12-43A8-A61F-170A6DA7F83B}"/>
                </a:ext>
              </a:extLst>
            </p:cNvPr>
            <p:cNvPicPr>
              <a:picLocks noChangeAspect="1"/>
            </p:cNvPicPr>
            <p:nvPr/>
          </p:nvPicPr>
          <p:blipFill>
            <a:blip r:embed="rId7"/>
            <a:stretch>
              <a:fillRect/>
            </a:stretch>
          </p:blipFill>
          <p:spPr>
            <a:xfrm>
              <a:off x="9201341" y="1198938"/>
              <a:ext cx="2944577" cy="2366743"/>
            </a:xfrm>
            <a:prstGeom prst="rect">
              <a:avLst/>
            </a:prstGeom>
            <a:ln>
              <a:solidFill>
                <a:schemeClr val="tx1"/>
              </a:solidFill>
            </a:ln>
          </p:spPr>
        </p:pic>
      </p:grpSp>
      <p:sp>
        <p:nvSpPr>
          <p:cNvPr id="16" name="TextBox 15">
            <a:extLst>
              <a:ext uri="{FF2B5EF4-FFF2-40B4-BE49-F238E27FC236}">
                <a16:creationId xmlns:a16="http://schemas.microsoft.com/office/drawing/2014/main" id="{E05FCB99-79F7-4EB0-9F80-1496AB873DE5}"/>
              </a:ext>
            </a:extLst>
          </p:cNvPr>
          <p:cNvSpPr txBox="1"/>
          <p:nvPr/>
        </p:nvSpPr>
        <p:spPr>
          <a:xfrm>
            <a:off x="4517352" y="844781"/>
            <a:ext cx="4632969" cy="338554"/>
          </a:xfrm>
          <a:prstGeom prst="rect">
            <a:avLst/>
          </a:prstGeom>
          <a:noFill/>
        </p:spPr>
        <p:txBody>
          <a:bodyPr wrap="square" rtlCol="0">
            <a:spAutoFit/>
          </a:bodyPr>
          <a:lstStyle/>
          <a:p>
            <a:pPr algn="ctr"/>
            <a:r>
              <a:rPr lang="en-US" sz="1600" dirty="0" err="1"/>
              <a:t>Observatorium</a:t>
            </a:r>
            <a:r>
              <a:rPr lang="en-US" sz="1600" dirty="0"/>
              <a:t> </a:t>
            </a:r>
            <a:r>
              <a:rPr lang="en-US" sz="1600" dirty="0" err="1"/>
              <a:t>Maragheh</a:t>
            </a:r>
            <a:r>
              <a:rPr lang="en-US" sz="1600" dirty="0"/>
              <a:t>, 1259 (BBC Four)</a:t>
            </a:r>
          </a:p>
        </p:txBody>
      </p:sp>
      <p:sp>
        <p:nvSpPr>
          <p:cNvPr id="18" name="TextBox 17">
            <a:extLst>
              <a:ext uri="{FF2B5EF4-FFF2-40B4-BE49-F238E27FC236}">
                <a16:creationId xmlns:a16="http://schemas.microsoft.com/office/drawing/2014/main" id="{A98B1425-5105-4BE6-9979-E3C8C16CD122}"/>
              </a:ext>
            </a:extLst>
          </p:cNvPr>
          <p:cNvSpPr txBox="1"/>
          <p:nvPr/>
        </p:nvSpPr>
        <p:spPr>
          <a:xfrm>
            <a:off x="9086564" y="837295"/>
            <a:ext cx="3105436" cy="338554"/>
          </a:xfrm>
          <a:prstGeom prst="rect">
            <a:avLst/>
          </a:prstGeom>
          <a:noFill/>
        </p:spPr>
        <p:txBody>
          <a:bodyPr wrap="square" rtlCol="0">
            <a:spAutoFit/>
          </a:bodyPr>
          <a:lstStyle/>
          <a:p>
            <a:pPr algn="ctr"/>
            <a:r>
              <a:rPr lang="en-US" sz="1600" dirty="0" err="1"/>
              <a:t>Observatorium</a:t>
            </a:r>
            <a:r>
              <a:rPr lang="en-US" sz="1600" dirty="0"/>
              <a:t> Ulugh Beg, 1420</a:t>
            </a:r>
          </a:p>
        </p:txBody>
      </p:sp>
      <p:pic>
        <p:nvPicPr>
          <p:cNvPr id="21" name="Picture 20">
            <a:extLst>
              <a:ext uri="{FF2B5EF4-FFF2-40B4-BE49-F238E27FC236}">
                <a16:creationId xmlns:a16="http://schemas.microsoft.com/office/drawing/2014/main" id="{00A4A49D-4272-42F5-A528-4BAFC2213912}"/>
              </a:ext>
            </a:extLst>
          </p:cNvPr>
          <p:cNvPicPr>
            <a:picLocks noChangeAspect="1"/>
          </p:cNvPicPr>
          <p:nvPr/>
        </p:nvPicPr>
        <p:blipFill rotWithShape="1">
          <a:blip r:embed="rId5"/>
          <a:srcRect t="55572"/>
          <a:stretch/>
        </p:blipFill>
        <p:spPr>
          <a:xfrm>
            <a:off x="4610109" y="4075595"/>
            <a:ext cx="4439285" cy="2662864"/>
          </a:xfrm>
          <a:prstGeom prst="rect">
            <a:avLst/>
          </a:prstGeom>
          <a:ln w="28575">
            <a:solidFill>
              <a:schemeClr val="tx1"/>
            </a:solidFill>
          </a:ln>
        </p:spPr>
      </p:pic>
      <p:sp>
        <p:nvSpPr>
          <p:cNvPr id="22" name="TextBox 21">
            <a:extLst>
              <a:ext uri="{FF2B5EF4-FFF2-40B4-BE49-F238E27FC236}">
                <a16:creationId xmlns:a16="http://schemas.microsoft.com/office/drawing/2014/main" id="{B0A75C00-AB08-4AE7-A0C8-0FDE75D48BFB}"/>
              </a:ext>
            </a:extLst>
          </p:cNvPr>
          <p:cNvSpPr txBox="1"/>
          <p:nvPr/>
        </p:nvSpPr>
        <p:spPr>
          <a:xfrm>
            <a:off x="46082" y="835549"/>
            <a:ext cx="4632969" cy="338554"/>
          </a:xfrm>
          <a:prstGeom prst="rect">
            <a:avLst/>
          </a:prstGeom>
          <a:noFill/>
        </p:spPr>
        <p:txBody>
          <a:bodyPr wrap="square" rtlCol="0">
            <a:spAutoFit/>
          </a:bodyPr>
          <a:lstStyle/>
          <a:p>
            <a:pPr algn="ctr"/>
            <a:r>
              <a:rPr lang="en-US" sz="1600" dirty="0" err="1"/>
              <a:t>Peralatan</a:t>
            </a:r>
            <a:r>
              <a:rPr lang="en-US" sz="1600" dirty="0"/>
              <a:t> </a:t>
            </a:r>
            <a:r>
              <a:rPr lang="en-US" sz="1600" dirty="0" err="1"/>
              <a:t>sederhana</a:t>
            </a:r>
            <a:endParaRPr lang="en-US" sz="1600" dirty="0"/>
          </a:p>
        </p:txBody>
      </p:sp>
    </p:spTree>
    <p:extLst>
      <p:ext uri="{BB962C8B-B14F-4D97-AF65-F5344CB8AC3E}">
        <p14:creationId xmlns:p14="http://schemas.microsoft.com/office/powerpoint/2010/main" val="3411447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DEA0993E-20BA-438D-8B91-78676D2E4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2" y="1144588"/>
            <a:ext cx="7924800" cy="571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5">
            <a:extLst>
              <a:ext uri="{FF2B5EF4-FFF2-40B4-BE49-F238E27FC236}">
                <a16:creationId xmlns:a16="http://schemas.microsoft.com/office/drawing/2014/main" id="{736D9995-7947-414A-B84B-D06E6B6868F3}"/>
              </a:ext>
            </a:extLst>
          </p:cNvPr>
          <p:cNvSpPr txBox="1">
            <a:spLocks noChangeArrowheads="1"/>
          </p:cNvSpPr>
          <p:nvPr/>
        </p:nvSpPr>
        <p:spPr bwMode="auto">
          <a:xfrm>
            <a:off x="5047321" y="255701"/>
            <a:ext cx="5315879" cy="529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en-US" sz="2400" dirty="0" err="1">
                <a:latin typeface="Comic Sans MS" panose="030F0702030302020204" pitchFamily="66" charset="0"/>
              </a:rPr>
              <a:t>Pemegang</a:t>
            </a:r>
            <a:r>
              <a:rPr lang="en-US" altLang="en-US" sz="2400" dirty="0">
                <a:latin typeface="Comic Sans MS" panose="030F0702030302020204" pitchFamily="66" charset="0"/>
              </a:rPr>
              <a:t> </a:t>
            </a:r>
            <a:r>
              <a:rPr lang="en-US" altLang="en-US" sz="2400" dirty="0" err="1">
                <a:latin typeface="Comic Sans MS" panose="030F0702030302020204" pitchFamily="66" charset="0"/>
              </a:rPr>
              <a:t>hak</a:t>
            </a:r>
            <a:r>
              <a:rPr lang="en-US" altLang="en-US" sz="2400" dirty="0">
                <a:latin typeface="Comic Sans MS" panose="030F0702030302020204" pitchFamily="66" charset="0"/>
              </a:rPr>
              <a:t> paten ‘looker’ (1608)</a:t>
            </a:r>
          </a:p>
        </p:txBody>
      </p:sp>
      <p:pic>
        <p:nvPicPr>
          <p:cNvPr id="5" name="Picture 6" descr="lensa Lippershey">
            <a:extLst>
              <a:ext uri="{FF2B5EF4-FFF2-40B4-BE49-F238E27FC236}">
                <a16:creationId xmlns:a16="http://schemas.microsoft.com/office/drawing/2014/main" id="{57B0E618-629B-4CE9-BD58-1E782F44460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137660"/>
            <a:ext cx="3657600" cy="272034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a:extLst>
              <a:ext uri="{FF2B5EF4-FFF2-40B4-BE49-F238E27FC236}">
                <a16:creationId xmlns:a16="http://schemas.microsoft.com/office/drawing/2014/main" id="{32D282A0-5B21-4029-8FF9-826DB9BCB6B0}"/>
              </a:ext>
            </a:extLst>
          </p:cNvPr>
          <p:cNvSpPr txBox="1">
            <a:spLocks noChangeArrowheads="1"/>
          </p:cNvSpPr>
          <p:nvPr/>
        </p:nvSpPr>
        <p:spPr bwMode="auto">
          <a:xfrm>
            <a:off x="2613074" y="289718"/>
            <a:ext cx="2480166" cy="4616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effectLst>
                  <a:outerShdw blurRad="38100" dist="38100" dir="2700000" algn="tl">
                    <a:srgbClr val="C0C0C0"/>
                  </a:outerShdw>
                </a:effectLst>
                <a:latin typeface="Comic Sans MS" panose="030F0702030302020204" pitchFamily="66" charset="0"/>
              </a:rPr>
              <a:t>Hans </a:t>
            </a:r>
            <a:r>
              <a:rPr lang="en-US" altLang="en-US" sz="2400" dirty="0" err="1">
                <a:effectLst>
                  <a:outerShdw blurRad="38100" dist="38100" dir="2700000" algn="tl">
                    <a:srgbClr val="C0C0C0"/>
                  </a:outerShdw>
                </a:effectLst>
                <a:latin typeface="Comic Sans MS" panose="030F0702030302020204" pitchFamily="66" charset="0"/>
              </a:rPr>
              <a:t>Lipperhey</a:t>
            </a:r>
            <a:r>
              <a:rPr lang="en-US" altLang="en-US" sz="2400" dirty="0">
                <a:effectLst>
                  <a:outerShdw blurRad="38100" dist="38100" dir="2700000" algn="tl">
                    <a:srgbClr val="C0C0C0"/>
                  </a:outerShdw>
                </a:effectLst>
                <a:latin typeface="Comic Sans MS" panose="030F0702030302020204" pitchFamily="66" charset="0"/>
              </a:rPr>
              <a:t>:</a:t>
            </a:r>
          </a:p>
        </p:txBody>
      </p:sp>
      <p:pic>
        <p:nvPicPr>
          <p:cNvPr id="8" name="Picture 8">
            <a:extLst>
              <a:ext uri="{FF2B5EF4-FFF2-40B4-BE49-F238E27FC236}">
                <a16:creationId xmlns:a16="http://schemas.microsoft.com/office/drawing/2014/main" id="{4DE79389-5533-4C2E-93E3-A0D863C947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172369"/>
            <a:ext cx="2347913" cy="282892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29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CDEF8-8628-4B37-9FC6-C52D05817FAD}"/>
              </a:ext>
            </a:extLst>
          </p:cNvPr>
          <p:cNvPicPr>
            <a:picLocks noChangeAspect="1"/>
          </p:cNvPicPr>
          <p:nvPr/>
        </p:nvPicPr>
        <p:blipFill>
          <a:blip r:embed="rId3"/>
          <a:stretch>
            <a:fillRect/>
          </a:stretch>
        </p:blipFill>
        <p:spPr>
          <a:xfrm>
            <a:off x="309384" y="3661012"/>
            <a:ext cx="3187963" cy="2840185"/>
          </a:xfrm>
          <a:prstGeom prst="rect">
            <a:avLst/>
          </a:prstGeom>
        </p:spPr>
      </p:pic>
      <p:pic>
        <p:nvPicPr>
          <p:cNvPr id="10" name="Picture 7" descr="galileo_hist_big">
            <a:extLst>
              <a:ext uri="{FF2B5EF4-FFF2-40B4-BE49-F238E27FC236}">
                <a16:creationId xmlns:a16="http://schemas.microsoft.com/office/drawing/2014/main" id="{A066BD62-691A-4B38-9E0D-431FD7CC8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29802">
            <a:off x="367308" y="1196291"/>
            <a:ext cx="1628847" cy="19837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
            <a:extLst>
              <a:ext uri="{FF2B5EF4-FFF2-40B4-BE49-F238E27FC236}">
                <a16:creationId xmlns:a16="http://schemas.microsoft.com/office/drawing/2014/main" id="{8E74876C-53B7-4CF2-95A3-F1AA46A0B836}"/>
              </a:ext>
            </a:extLst>
          </p:cNvPr>
          <p:cNvSpPr txBox="1">
            <a:spLocks noChangeArrowheads="1"/>
          </p:cNvSpPr>
          <p:nvPr/>
        </p:nvSpPr>
        <p:spPr bwMode="auto">
          <a:xfrm>
            <a:off x="894379" y="98831"/>
            <a:ext cx="8044348" cy="56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en-US" altLang="en-US" sz="2600" b="1" dirty="0">
                <a:latin typeface="Comic Sans MS" panose="030F0702030302020204" pitchFamily="66" charset="0"/>
              </a:rPr>
              <a:t>Galileo Galilei:  </a:t>
            </a:r>
            <a:r>
              <a:rPr lang="en-US" altLang="en-US" sz="2600" b="1" dirty="0" err="1">
                <a:latin typeface="Comic Sans MS" panose="030F0702030302020204" pitchFamily="66" charset="0"/>
              </a:rPr>
              <a:t>teleskop</a:t>
            </a:r>
            <a:r>
              <a:rPr lang="en-US" altLang="en-US" sz="2600" b="1" dirty="0">
                <a:latin typeface="Comic Sans MS" panose="030F0702030302020204" pitchFamily="66" charset="0"/>
              </a:rPr>
              <a:t> (1609)</a:t>
            </a:r>
          </a:p>
        </p:txBody>
      </p:sp>
      <p:grpSp>
        <p:nvGrpSpPr>
          <p:cNvPr id="6" name="Group 5">
            <a:extLst>
              <a:ext uri="{FF2B5EF4-FFF2-40B4-BE49-F238E27FC236}">
                <a16:creationId xmlns:a16="http://schemas.microsoft.com/office/drawing/2014/main" id="{5021EA35-ECC6-4AAB-B97F-9389987EFE7C}"/>
              </a:ext>
            </a:extLst>
          </p:cNvPr>
          <p:cNvGrpSpPr/>
          <p:nvPr/>
        </p:nvGrpSpPr>
        <p:grpSpPr>
          <a:xfrm>
            <a:off x="4015727" y="1925742"/>
            <a:ext cx="3581395" cy="4780855"/>
            <a:chOff x="3738406" y="1323222"/>
            <a:chExt cx="3581395" cy="4780855"/>
          </a:xfrm>
        </p:grpSpPr>
        <p:pic>
          <p:nvPicPr>
            <p:cNvPr id="15" name="Picture 14">
              <a:extLst>
                <a:ext uri="{FF2B5EF4-FFF2-40B4-BE49-F238E27FC236}">
                  <a16:creationId xmlns:a16="http://schemas.microsoft.com/office/drawing/2014/main" id="{7D2D188E-DF8A-47B3-B927-67209F0B5B6E}"/>
                </a:ext>
              </a:extLst>
            </p:cNvPr>
            <p:cNvPicPr>
              <a:picLocks noChangeAspect="1"/>
            </p:cNvPicPr>
            <p:nvPr/>
          </p:nvPicPr>
          <p:blipFill>
            <a:blip r:embed="rId5"/>
            <a:stretch>
              <a:fillRect/>
            </a:stretch>
          </p:blipFill>
          <p:spPr>
            <a:xfrm>
              <a:off x="3738406" y="1757048"/>
              <a:ext cx="3562367" cy="4347029"/>
            </a:xfrm>
            <a:prstGeom prst="rect">
              <a:avLst/>
            </a:prstGeom>
          </p:spPr>
        </p:pic>
        <p:sp>
          <p:nvSpPr>
            <p:cNvPr id="3" name="TextBox 2">
              <a:extLst>
                <a:ext uri="{FF2B5EF4-FFF2-40B4-BE49-F238E27FC236}">
                  <a16:creationId xmlns:a16="http://schemas.microsoft.com/office/drawing/2014/main" id="{7E9F59B3-1D74-42D6-8868-0ECD513E6518}"/>
                </a:ext>
              </a:extLst>
            </p:cNvPr>
            <p:cNvSpPr txBox="1"/>
            <p:nvPr/>
          </p:nvSpPr>
          <p:spPr>
            <a:xfrm>
              <a:off x="3757434" y="1323222"/>
              <a:ext cx="3562367" cy="369332"/>
            </a:xfrm>
            <a:prstGeom prst="rect">
              <a:avLst/>
            </a:prstGeom>
            <a:noFill/>
          </p:spPr>
          <p:txBody>
            <a:bodyPr wrap="square" rtlCol="0">
              <a:spAutoFit/>
            </a:bodyPr>
            <a:lstStyle/>
            <a:p>
              <a:pPr algn="ctr"/>
              <a:r>
                <a:rPr lang="en-US" dirty="0" err="1"/>
                <a:t>Teleskop</a:t>
              </a:r>
              <a:r>
                <a:rPr lang="en-US" dirty="0"/>
                <a:t> Galileo (2,6 cm, f=133 cm)</a:t>
              </a:r>
            </a:p>
          </p:txBody>
        </p:sp>
      </p:grpSp>
      <p:pic>
        <p:nvPicPr>
          <p:cNvPr id="4" name="Picture 3">
            <a:extLst>
              <a:ext uri="{FF2B5EF4-FFF2-40B4-BE49-F238E27FC236}">
                <a16:creationId xmlns:a16="http://schemas.microsoft.com/office/drawing/2014/main" id="{5B56AAFD-F42C-4D98-93D1-D04AE7C02738}"/>
              </a:ext>
            </a:extLst>
          </p:cNvPr>
          <p:cNvPicPr>
            <a:picLocks noChangeAspect="1"/>
          </p:cNvPicPr>
          <p:nvPr/>
        </p:nvPicPr>
        <p:blipFill>
          <a:blip r:embed="rId6"/>
          <a:stretch>
            <a:fillRect/>
          </a:stretch>
        </p:blipFill>
        <p:spPr>
          <a:xfrm>
            <a:off x="8176274" y="1444770"/>
            <a:ext cx="3876950" cy="5416860"/>
          </a:xfrm>
          <a:prstGeom prst="rect">
            <a:avLst/>
          </a:prstGeom>
        </p:spPr>
      </p:pic>
      <p:sp>
        <p:nvSpPr>
          <p:cNvPr id="5" name="TextBox 4">
            <a:extLst>
              <a:ext uri="{FF2B5EF4-FFF2-40B4-BE49-F238E27FC236}">
                <a16:creationId xmlns:a16="http://schemas.microsoft.com/office/drawing/2014/main" id="{C6BADBDB-942D-4D7C-A317-77599227E411}"/>
              </a:ext>
            </a:extLst>
          </p:cNvPr>
          <p:cNvSpPr txBox="1"/>
          <p:nvPr/>
        </p:nvSpPr>
        <p:spPr>
          <a:xfrm>
            <a:off x="8176274" y="1075438"/>
            <a:ext cx="2739789" cy="369332"/>
          </a:xfrm>
          <a:prstGeom prst="rect">
            <a:avLst/>
          </a:prstGeom>
          <a:noFill/>
        </p:spPr>
        <p:txBody>
          <a:bodyPr wrap="none" rtlCol="0">
            <a:spAutoFit/>
          </a:bodyPr>
          <a:lstStyle/>
          <a:p>
            <a:r>
              <a:rPr lang="en-US" dirty="0" err="1"/>
              <a:t>Sketsa</a:t>
            </a:r>
            <a:r>
              <a:rPr lang="en-US" dirty="0"/>
              <a:t> </a:t>
            </a:r>
            <a:r>
              <a:rPr lang="en-US" dirty="0" err="1"/>
              <a:t>Bulan</a:t>
            </a:r>
            <a:r>
              <a:rPr lang="en-US" dirty="0"/>
              <a:t> (30 Nov 1609)</a:t>
            </a:r>
          </a:p>
        </p:txBody>
      </p:sp>
    </p:spTree>
    <p:extLst>
      <p:ext uri="{BB962C8B-B14F-4D97-AF65-F5344CB8AC3E}">
        <p14:creationId xmlns:p14="http://schemas.microsoft.com/office/powerpoint/2010/main" val="3101489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DDED4-A648-4B62-8BA0-C1D6C2372966}"/>
              </a:ext>
            </a:extLst>
          </p:cNvPr>
          <p:cNvPicPr>
            <a:picLocks noChangeAspect="1"/>
          </p:cNvPicPr>
          <p:nvPr/>
        </p:nvPicPr>
        <p:blipFill>
          <a:blip r:embed="rId3"/>
          <a:stretch>
            <a:fillRect/>
          </a:stretch>
        </p:blipFill>
        <p:spPr>
          <a:xfrm flipH="1">
            <a:off x="10794242" y="5554638"/>
            <a:ext cx="1011071" cy="995149"/>
          </a:xfrm>
          <a:prstGeom prst="rect">
            <a:avLst/>
          </a:prstGeom>
        </p:spPr>
      </p:pic>
    </p:spTree>
    <p:extLst>
      <p:ext uri="{BB962C8B-B14F-4D97-AF65-F5344CB8AC3E}">
        <p14:creationId xmlns:p14="http://schemas.microsoft.com/office/powerpoint/2010/main" val="2623023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Text Box 11">
            <a:extLst>
              <a:ext uri="{FF2B5EF4-FFF2-40B4-BE49-F238E27FC236}">
                <a16:creationId xmlns:a16="http://schemas.microsoft.com/office/drawing/2014/main" id="{68E44415-AF6E-4A7C-B8C1-D1AF65FC0782}"/>
              </a:ext>
            </a:extLst>
          </p:cNvPr>
          <p:cNvSpPr txBox="1">
            <a:spLocks noChangeArrowheads="1"/>
          </p:cNvSpPr>
          <p:nvPr/>
        </p:nvSpPr>
        <p:spPr bwMode="auto">
          <a:xfrm>
            <a:off x="1019948" y="362179"/>
            <a:ext cx="81800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800" b="1" dirty="0" err="1">
                <a:effectLst>
                  <a:outerShdw blurRad="38100" dist="38100" dir="2700000" algn="tl">
                    <a:srgbClr val="C0C0C0"/>
                  </a:outerShdw>
                </a:effectLst>
                <a:latin typeface="Comic Sans MS" panose="030F0702030302020204" pitchFamily="66" charset="0"/>
              </a:rPr>
              <a:t>Pengamatan</a:t>
            </a:r>
            <a:r>
              <a:rPr lang="en-US" altLang="en-US" sz="2800" b="1" dirty="0">
                <a:effectLst>
                  <a:outerShdw blurRad="38100" dist="38100" dir="2700000" algn="tl">
                    <a:srgbClr val="C0C0C0"/>
                  </a:outerShdw>
                </a:effectLst>
                <a:latin typeface="Comic Sans MS" panose="030F0702030302020204" pitchFamily="66" charset="0"/>
              </a:rPr>
              <a:t> Planet: Venus</a:t>
            </a:r>
          </a:p>
        </p:txBody>
      </p:sp>
      <p:grpSp>
        <p:nvGrpSpPr>
          <p:cNvPr id="3" name="Group 2">
            <a:extLst>
              <a:ext uri="{FF2B5EF4-FFF2-40B4-BE49-F238E27FC236}">
                <a16:creationId xmlns:a16="http://schemas.microsoft.com/office/drawing/2014/main" id="{C102C1E3-1283-4ABD-981C-179D2F6E5419}"/>
              </a:ext>
            </a:extLst>
          </p:cNvPr>
          <p:cNvGrpSpPr/>
          <p:nvPr/>
        </p:nvGrpSpPr>
        <p:grpSpPr>
          <a:xfrm>
            <a:off x="5716598" y="2091536"/>
            <a:ext cx="6248621" cy="4387103"/>
            <a:chOff x="5853740" y="2108718"/>
            <a:chExt cx="6248621" cy="4387103"/>
          </a:xfrm>
        </p:grpSpPr>
        <p:grpSp>
          <p:nvGrpSpPr>
            <p:cNvPr id="11" name="Group 10">
              <a:extLst>
                <a:ext uri="{FF2B5EF4-FFF2-40B4-BE49-F238E27FC236}">
                  <a16:creationId xmlns:a16="http://schemas.microsoft.com/office/drawing/2014/main" id="{094F3825-5B9B-4EDA-BD5D-04A782CC061E}"/>
                </a:ext>
              </a:extLst>
            </p:cNvPr>
            <p:cNvGrpSpPr/>
            <p:nvPr/>
          </p:nvGrpSpPr>
          <p:grpSpPr>
            <a:xfrm>
              <a:off x="5853740" y="2108718"/>
              <a:ext cx="6178136" cy="4387103"/>
              <a:chOff x="5085183" y="2420141"/>
              <a:chExt cx="6178136" cy="4387103"/>
            </a:xfrm>
          </p:grpSpPr>
          <p:pic>
            <p:nvPicPr>
              <p:cNvPr id="8" name="Picture 7">
                <a:extLst>
                  <a:ext uri="{FF2B5EF4-FFF2-40B4-BE49-F238E27FC236}">
                    <a16:creationId xmlns:a16="http://schemas.microsoft.com/office/drawing/2014/main" id="{340DAC54-2DC9-4EDF-BEDD-8515D193203C}"/>
                  </a:ext>
                </a:extLst>
              </p:cNvPr>
              <p:cNvPicPr>
                <a:picLocks noChangeAspect="1"/>
              </p:cNvPicPr>
              <p:nvPr/>
            </p:nvPicPr>
            <p:blipFill>
              <a:blip r:embed="rId3"/>
              <a:stretch>
                <a:fillRect/>
              </a:stretch>
            </p:blipFill>
            <p:spPr>
              <a:xfrm>
                <a:off x="5085183" y="2420141"/>
                <a:ext cx="3600450" cy="4387103"/>
              </a:xfrm>
              <a:prstGeom prst="rect">
                <a:avLst/>
              </a:prstGeom>
            </p:spPr>
          </p:pic>
          <p:pic>
            <p:nvPicPr>
              <p:cNvPr id="9" name="Picture 8">
                <a:extLst>
                  <a:ext uri="{FF2B5EF4-FFF2-40B4-BE49-F238E27FC236}">
                    <a16:creationId xmlns:a16="http://schemas.microsoft.com/office/drawing/2014/main" id="{E4DD7205-F839-424A-933E-479B8748F918}"/>
                  </a:ext>
                </a:extLst>
              </p:cNvPr>
              <p:cNvPicPr>
                <a:picLocks noChangeAspect="1"/>
              </p:cNvPicPr>
              <p:nvPr/>
            </p:nvPicPr>
            <p:blipFill rotWithShape="1">
              <a:blip r:embed="rId4"/>
              <a:srcRect l="11424" r="25466"/>
              <a:stretch/>
            </p:blipFill>
            <p:spPr>
              <a:xfrm>
                <a:off x="8886989" y="2886432"/>
                <a:ext cx="2376330" cy="3805237"/>
              </a:xfrm>
              <a:prstGeom prst="rect">
                <a:avLst/>
              </a:prstGeom>
            </p:spPr>
          </p:pic>
        </p:grpSp>
        <p:sp>
          <p:nvSpPr>
            <p:cNvPr id="2" name="Rectangle 1">
              <a:extLst>
                <a:ext uri="{FF2B5EF4-FFF2-40B4-BE49-F238E27FC236}">
                  <a16:creationId xmlns:a16="http://schemas.microsoft.com/office/drawing/2014/main" id="{05EA3CFA-8B99-4E05-B7A9-22A71ECFD479}"/>
                </a:ext>
              </a:extLst>
            </p:cNvPr>
            <p:cNvSpPr/>
            <p:nvPr/>
          </p:nvSpPr>
          <p:spPr>
            <a:xfrm>
              <a:off x="8288011" y="4686300"/>
              <a:ext cx="1045138" cy="563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6E95482-237D-429D-8315-2724ED474EDB}"/>
                </a:ext>
              </a:extLst>
            </p:cNvPr>
            <p:cNvSpPr/>
            <p:nvPr/>
          </p:nvSpPr>
          <p:spPr>
            <a:xfrm>
              <a:off x="11432479" y="4901372"/>
              <a:ext cx="669882" cy="563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721C88C2-B06C-4ED1-83AF-71B2AB530ECE}"/>
              </a:ext>
            </a:extLst>
          </p:cNvPr>
          <p:cNvSpPr txBox="1"/>
          <p:nvPr/>
        </p:nvSpPr>
        <p:spPr>
          <a:xfrm>
            <a:off x="6686550" y="6429282"/>
            <a:ext cx="1192442" cy="369332"/>
          </a:xfrm>
          <a:prstGeom prst="rect">
            <a:avLst/>
          </a:prstGeom>
          <a:noFill/>
        </p:spPr>
        <p:txBody>
          <a:bodyPr wrap="none" rtlCol="0">
            <a:spAutoFit/>
          </a:bodyPr>
          <a:lstStyle/>
          <a:p>
            <a:r>
              <a:rPr lang="en-US" dirty="0" err="1"/>
              <a:t>Geosentris</a:t>
            </a:r>
            <a:endParaRPr lang="en-US" dirty="0"/>
          </a:p>
        </p:txBody>
      </p:sp>
      <p:grpSp>
        <p:nvGrpSpPr>
          <p:cNvPr id="7" name="Group 6">
            <a:extLst>
              <a:ext uri="{FF2B5EF4-FFF2-40B4-BE49-F238E27FC236}">
                <a16:creationId xmlns:a16="http://schemas.microsoft.com/office/drawing/2014/main" id="{4E620734-AF93-4344-8E9C-E7AA83F5EBFF}"/>
              </a:ext>
            </a:extLst>
          </p:cNvPr>
          <p:cNvGrpSpPr/>
          <p:nvPr/>
        </p:nvGrpSpPr>
        <p:grpSpPr>
          <a:xfrm>
            <a:off x="277802" y="1448989"/>
            <a:ext cx="5143500" cy="3161988"/>
            <a:chOff x="285750" y="1238562"/>
            <a:chExt cx="5143500" cy="3161988"/>
          </a:xfrm>
        </p:grpSpPr>
        <p:pic>
          <p:nvPicPr>
            <p:cNvPr id="6" name="Picture 5">
              <a:extLst>
                <a:ext uri="{FF2B5EF4-FFF2-40B4-BE49-F238E27FC236}">
                  <a16:creationId xmlns:a16="http://schemas.microsoft.com/office/drawing/2014/main" id="{BBC7221D-C4B0-4338-BAE0-E09D4DB16724}"/>
                </a:ext>
              </a:extLst>
            </p:cNvPr>
            <p:cNvPicPr>
              <a:picLocks noChangeAspect="1"/>
            </p:cNvPicPr>
            <p:nvPr/>
          </p:nvPicPr>
          <p:blipFill>
            <a:blip r:embed="rId5"/>
            <a:stretch>
              <a:fillRect/>
            </a:stretch>
          </p:blipFill>
          <p:spPr>
            <a:xfrm>
              <a:off x="505000" y="1390962"/>
              <a:ext cx="4689104" cy="2432004"/>
            </a:xfrm>
            <a:prstGeom prst="rect">
              <a:avLst/>
            </a:prstGeom>
          </p:spPr>
        </p:pic>
        <p:sp>
          <p:nvSpPr>
            <p:cNvPr id="15" name="TextBox 14">
              <a:extLst>
                <a:ext uri="{FF2B5EF4-FFF2-40B4-BE49-F238E27FC236}">
                  <a16:creationId xmlns:a16="http://schemas.microsoft.com/office/drawing/2014/main" id="{82152964-B4BA-4D73-8782-57B05058AF57}"/>
                </a:ext>
              </a:extLst>
            </p:cNvPr>
            <p:cNvSpPr txBox="1"/>
            <p:nvPr/>
          </p:nvSpPr>
          <p:spPr>
            <a:xfrm>
              <a:off x="833175" y="4008858"/>
              <a:ext cx="4343946" cy="369332"/>
            </a:xfrm>
            <a:prstGeom prst="rect">
              <a:avLst/>
            </a:prstGeom>
            <a:noFill/>
          </p:spPr>
          <p:txBody>
            <a:bodyPr wrap="none" rtlCol="0">
              <a:spAutoFit/>
            </a:bodyPr>
            <a:lstStyle/>
            <a:p>
              <a:r>
                <a:rPr lang="en-US" dirty="0" err="1"/>
                <a:t>Sketsa</a:t>
              </a:r>
              <a:r>
                <a:rPr lang="en-US" dirty="0"/>
                <a:t> Venus oleh Galileo </a:t>
              </a:r>
              <a:r>
                <a:rPr lang="en-US" i="1" dirty="0"/>
                <a:t>Il </a:t>
              </a:r>
              <a:r>
                <a:rPr lang="en-US" i="1" dirty="0" err="1"/>
                <a:t>Sagiatore</a:t>
              </a:r>
              <a:r>
                <a:rPr lang="en-US" dirty="0"/>
                <a:t> (1623)</a:t>
              </a:r>
            </a:p>
          </p:txBody>
        </p:sp>
        <p:sp>
          <p:nvSpPr>
            <p:cNvPr id="5" name="Rectangle 4">
              <a:extLst>
                <a:ext uri="{FF2B5EF4-FFF2-40B4-BE49-F238E27FC236}">
                  <a16:creationId xmlns:a16="http://schemas.microsoft.com/office/drawing/2014/main" id="{4BCD6445-4050-4A1F-BBAF-D181663216CA}"/>
                </a:ext>
              </a:extLst>
            </p:cNvPr>
            <p:cNvSpPr/>
            <p:nvPr/>
          </p:nvSpPr>
          <p:spPr>
            <a:xfrm>
              <a:off x="285750" y="1238562"/>
              <a:ext cx="5143500" cy="31619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55857F2A-4F39-4248-B893-316DFDBA8585}"/>
              </a:ext>
            </a:extLst>
          </p:cNvPr>
          <p:cNvGrpSpPr/>
          <p:nvPr/>
        </p:nvGrpSpPr>
        <p:grpSpPr>
          <a:xfrm>
            <a:off x="3417079" y="3400207"/>
            <a:ext cx="6339611" cy="924294"/>
            <a:chOff x="3417079" y="3400207"/>
            <a:chExt cx="6339611" cy="924294"/>
          </a:xfrm>
        </p:grpSpPr>
        <p:sp>
          <p:nvSpPr>
            <p:cNvPr id="17" name="TextBox 16">
              <a:extLst>
                <a:ext uri="{FF2B5EF4-FFF2-40B4-BE49-F238E27FC236}">
                  <a16:creationId xmlns:a16="http://schemas.microsoft.com/office/drawing/2014/main" id="{7C3894FA-45B9-45BB-8780-8CFEBD4F8AAD}"/>
                </a:ext>
              </a:extLst>
            </p:cNvPr>
            <p:cNvSpPr txBox="1"/>
            <p:nvPr/>
          </p:nvSpPr>
          <p:spPr>
            <a:xfrm>
              <a:off x="3417079" y="3400207"/>
              <a:ext cx="340158" cy="461665"/>
            </a:xfrm>
            <a:prstGeom prst="rect">
              <a:avLst/>
            </a:prstGeom>
            <a:noFill/>
          </p:spPr>
          <p:txBody>
            <a:bodyPr wrap="none" rtlCol="0">
              <a:spAutoFit/>
            </a:bodyPr>
            <a:lstStyle/>
            <a:p>
              <a:r>
                <a:rPr lang="en-US" sz="2400" dirty="0">
                  <a:solidFill>
                    <a:srgbClr val="FF0000"/>
                  </a:solidFill>
                </a:rPr>
                <a:t>1</a:t>
              </a:r>
            </a:p>
          </p:txBody>
        </p:sp>
        <p:sp>
          <p:nvSpPr>
            <p:cNvPr id="19" name="TextBox 18">
              <a:extLst>
                <a:ext uri="{FF2B5EF4-FFF2-40B4-BE49-F238E27FC236}">
                  <a16:creationId xmlns:a16="http://schemas.microsoft.com/office/drawing/2014/main" id="{95C95006-3948-4AEA-8C38-8D5CED70F2C3}"/>
                </a:ext>
              </a:extLst>
            </p:cNvPr>
            <p:cNvSpPr txBox="1"/>
            <p:nvPr/>
          </p:nvSpPr>
          <p:spPr>
            <a:xfrm>
              <a:off x="9416532" y="3862836"/>
              <a:ext cx="340158" cy="461665"/>
            </a:xfrm>
            <a:prstGeom prst="rect">
              <a:avLst/>
            </a:prstGeom>
            <a:noFill/>
          </p:spPr>
          <p:txBody>
            <a:bodyPr wrap="none" rtlCol="0">
              <a:spAutoFit/>
            </a:bodyPr>
            <a:lstStyle/>
            <a:p>
              <a:r>
                <a:rPr lang="en-US" sz="2400" dirty="0">
                  <a:solidFill>
                    <a:srgbClr val="FF0000"/>
                  </a:solidFill>
                </a:rPr>
                <a:t>1</a:t>
              </a:r>
            </a:p>
          </p:txBody>
        </p:sp>
      </p:grpSp>
      <p:grpSp>
        <p:nvGrpSpPr>
          <p:cNvPr id="22" name="Group 21">
            <a:extLst>
              <a:ext uri="{FF2B5EF4-FFF2-40B4-BE49-F238E27FC236}">
                <a16:creationId xmlns:a16="http://schemas.microsoft.com/office/drawing/2014/main" id="{BD686516-80A4-4856-9CF9-BBAC9ACF9DD2}"/>
              </a:ext>
            </a:extLst>
          </p:cNvPr>
          <p:cNvGrpSpPr/>
          <p:nvPr/>
        </p:nvGrpSpPr>
        <p:grpSpPr>
          <a:xfrm>
            <a:off x="4769807" y="2260776"/>
            <a:ext cx="6106841" cy="1417089"/>
            <a:chOff x="4769807" y="2260776"/>
            <a:chExt cx="6106841" cy="1417089"/>
          </a:xfrm>
        </p:grpSpPr>
        <p:sp>
          <p:nvSpPr>
            <p:cNvPr id="20" name="TextBox 19">
              <a:extLst>
                <a:ext uri="{FF2B5EF4-FFF2-40B4-BE49-F238E27FC236}">
                  <a16:creationId xmlns:a16="http://schemas.microsoft.com/office/drawing/2014/main" id="{74E9E3B1-695C-48FA-AC42-868B87568D37}"/>
                </a:ext>
              </a:extLst>
            </p:cNvPr>
            <p:cNvSpPr txBox="1"/>
            <p:nvPr/>
          </p:nvSpPr>
          <p:spPr>
            <a:xfrm>
              <a:off x="4769807" y="3216200"/>
              <a:ext cx="340158" cy="461665"/>
            </a:xfrm>
            <a:prstGeom prst="rect">
              <a:avLst/>
            </a:prstGeom>
            <a:noFill/>
          </p:spPr>
          <p:txBody>
            <a:bodyPr wrap="none" rtlCol="0">
              <a:spAutoFit/>
            </a:bodyPr>
            <a:lstStyle/>
            <a:p>
              <a:r>
                <a:rPr lang="en-US" sz="2400" dirty="0">
                  <a:solidFill>
                    <a:srgbClr val="FF0000"/>
                  </a:solidFill>
                </a:rPr>
                <a:t>2</a:t>
              </a:r>
            </a:p>
          </p:txBody>
        </p:sp>
        <p:sp>
          <p:nvSpPr>
            <p:cNvPr id="21" name="TextBox 20">
              <a:extLst>
                <a:ext uri="{FF2B5EF4-FFF2-40B4-BE49-F238E27FC236}">
                  <a16:creationId xmlns:a16="http://schemas.microsoft.com/office/drawing/2014/main" id="{77068E14-8914-4FF0-AA15-85078200F014}"/>
                </a:ext>
              </a:extLst>
            </p:cNvPr>
            <p:cNvSpPr txBox="1"/>
            <p:nvPr/>
          </p:nvSpPr>
          <p:spPr>
            <a:xfrm>
              <a:off x="10536490" y="2260776"/>
              <a:ext cx="340158" cy="461665"/>
            </a:xfrm>
            <a:prstGeom prst="rect">
              <a:avLst/>
            </a:prstGeom>
            <a:noFill/>
          </p:spPr>
          <p:txBody>
            <a:bodyPr wrap="none" rtlCol="0">
              <a:spAutoFit/>
            </a:bodyPr>
            <a:lstStyle/>
            <a:p>
              <a:r>
                <a:rPr lang="en-US" sz="2400" dirty="0">
                  <a:solidFill>
                    <a:srgbClr val="FF0000"/>
                  </a:solidFill>
                </a:rPr>
                <a:t>2</a:t>
              </a:r>
            </a:p>
          </p:txBody>
        </p:sp>
      </p:grpSp>
      <p:sp>
        <p:nvSpPr>
          <p:cNvPr id="24" name="TextBox 23">
            <a:extLst>
              <a:ext uri="{FF2B5EF4-FFF2-40B4-BE49-F238E27FC236}">
                <a16:creationId xmlns:a16="http://schemas.microsoft.com/office/drawing/2014/main" id="{1F5B34F1-BDB4-47A4-8766-BF64B937C93F}"/>
              </a:ext>
            </a:extLst>
          </p:cNvPr>
          <p:cNvSpPr txBox="1"/>
          <p:nvPr/>
        </p:nvSpPr>
        <p:spPr>
          <a:xfrm>
            <a:off x="10024943" y="6429282"/>
            <a:ext cx="1296637" cy="369332"/>
          </a:xfrm>
          <a:prstGeom prst="rect">
            <a:avLst/>
          </a:prstGeom>
          <a:noFill/>
        </p:spPr>
        <p:txBody>
          <a:bodyPr wrap="none" rtlCol="0">
            <a:spAutoFit/>
          </a:bodyPr>
          <a:lstStyle/>
          <a:p>
            <a:r>
              <a:rPr lang="en-US" dirty="0" err="1"/>
              <a:t>Heliosentris</a:t>
            </a:r>
            <a:endParaRPr lang="en-US" dirty="0"/>
          </a:p>
        </p:txBody>
      </p:sp>
      <p:sp>
        <p:nvSpPr>
          <p:cNvPr id="23" name="TextBox 22">
            <a:extLst>
              <a:ext uri="{FF2B5EF4-FFF2-40B4-BE49-F238E27FC236}">
                <a16:creationId xmlns:a16="http://schemas.microsoft.com/office/drawing/2014/main" id="{F0642196-9679-44A7-BF25-4DCAC93ED467}"/>
              </a:ext>
            </a:extLst>
          </p:cNvPr>
          <p:cNvSpPr txBox="1"/>
          <p:nvPr/>
        </p:nvSpPr>
        <p:spPr>
          <a:xfrm>
            <a:off x="6770700" y="1448989"/>
            <a:ext cx="4155305" cy="400110"/>
          </a:xfrm>
          <a:prstGeom prst="rect">
            <a:avLst/>
          </a:prstGeom>
          <a:noFill/>
        </p:spPr>
        <p:txBody>
          <a:bodyPr wrap="none" rtlCol="0">
            <a:spAutoFit/>
          </a:bodyPr>
          <a:lstStyle/>
          <a:p>
            <a:r>
              <a:rPr lang="en-US" sz="2000" dirty="0">
                <a:latin typeface="Comic Sans MS" panose="030F0702030302020204" pitchFamily="66" charset="0"/>
              </a:rPr>
              <a:t>Venus </a:t>
            </a:r>
            <a:r>
              <a:rPr lang="en-US" sz="2000" dirty="0" err="1">
                <a:latin typeface="Comic Sans MS" panose="030F0702030302020204" pitchFamily="66" charset="0"/>
              </a:rPr>
              <a:t>mengalami</a:t>
            </a:r>
            <a:r>
              <a:rPr lang="en-US" sz="2000" dirty="0">
                <a:latin typeface="Comic Sans MS" panose="030F0702030302020204" pitchFamily="66" charset="0"/>
              </a:rPr>
              <a:t> </a:t>
            </a:r>
            <a:r>
              <a:rPr lang="en-US" sz="2000" dirty="0" err="1">
                <a:latin typeface="Comic Sans MS" panose="030F0702030302020204" pitchFamily="66" charset="0"/>
              </a:rPr>
              <a:t>perubahan</a:t>
            </a:r>
            <a:r>
              <a:rPr lang="en-US" sz="2000" dirty="0">
                <a:latin typeface="Comic Sans MS" panose="030F0702030302020204" pitchFamily="66" charset="0"/>
              </a:rPr>
              <a:t> </a:t>
            </a:r>
            <a:r>
              <a:rPr lang="en-US" sz="2000" dirty="0" err="1">
                <a:latin typeface="Comic Sans MS" panose="030F0702030302020204" pitchFamily="66" charset="0"/>
              </a:rPr>
              <a:t>fase</a:t>
            </a:r>
            <a:r>
              <a:rPr lang="en-US" sz="2000" dirty="0">
                <a:latin typeface="Comic Sans MS" panose="030F0702030302020204" pitchFamily="66" charset="0"/>
              </a:rPr>
              <a:t>.</a:t>
            </a:r>
          </a:p>
        </p:txBody>
      </p:sp>
      <p:pic>
        <p:nvPicPr>
          <p:cNvPr id="25" name="Picture 24">
            <a:extLst>
              <a:ext uri="{FF2B5EF4-FFF2-40B4-BE49-F238E27FC236}">
                <a16:creationId xmlns:a16="http://schemas.microsoft.com/office/drawing/2014/main" id="{2F9E4683-AA42-4A0C-BBE7-AC76E2DCF36C}"/>
              </a:ext>
            </a:extLst>
          </p:cNvPr>
          <p:cNvPicPr>
            <a:picLocks noChangeAspect="1"/>
          </p:cNvPicPr>
          <p:nvPr/>
        </p:nvPicPr>
        <p:blipFill>
          <a:blip r:embed="rId6"/>
          <a:stretch>
            <a:fillRect/>
          </a:stretch>
        </p:blipFill>
        <p:spPr>
          <a:xfrm>
            <a:off x="297266" y="4884190"/>
            <a:ext cx="2141134" cy="1789605"/>
          </a:xfrm>
          <a:prstGeom prst="rect">
            <a:avLst/>
          </a:prstGeom>
        </p:spPr>
      </p:pic>
      <p:sp>
        <p:nvSpPr>
          <p:cNvPr id="26" name="TextBox 25">
            <a:extLst>
              <a:ext uri="{FF2B5EF4-FFF2-40B4-BE49-F238E27FC236}">
                <a16:creationId xmlns:a16="http://schemas.microsoft.com/office/drawing/2014/main" id="{0AA483E3-02DF-4D97-9855-964DA6C4E00C}"/>
              </a:ext>
            </a:extLst>
          </p:cNvPr>
          <p:cNvSpPr txBox="1"/>
          <p:nvPr/>
        </p:nvSpPr>
        <p:spPr>
          <a:xfrm>
            <a:off x="403123" y="6304463"/>
            <a:ext cx="1332160" cy="369332"/>
          </a:xfrm>
          <a:prstGeom prst="rect">
            <a:avLst/>
          </a:prstGeom>
          <a:noFill/>
        </p:spPr>
        <p:txBody>
          <a:bodyPr wrap="none" rtlCol="0">
            <a:spAutoFit/>
          </a:bodyPr>
          <a:lstStyle/>
          <a:p>
            <a:r>
              <a:rPr lang="en-US" dirty="0">
                <a:solidFill>
                  <a:schemeClr val="bg1"/>
                </a:solidFill>
              </a:rPr>
              <a:t>Venus, 2020</a:t>
            </a:r>
          </a:p>
        </p:txBody>
      </p:sp>
      <p:cxnSp>
        <p:nvCxnSpPr>
          <p:cNvPr id="12" name="Straight Connector 11">
            <a:extLst>
              <a:ext uri="{FF2B5EF4-FFF2-40B4-BE49-F238E27FC236}">
                <a16:creationId xmlns:a16="http://schemas.microsoft.com/office/drawing/2014/main" id="{097402FB-FF64-4FB4-9CD4-E0FAF25AB5E5}"/>
              </a:ext>
            </a:extLst>
          </p:cNvPr>
          <p:cNvCxnSpPr>
            <a:stCxn id="19" idx="3"/>
          </p:cNvCxnSpPr>
          <p:nvPr/>
        </p:nvCxnSpPr>
        <p:spPr>
          <a:xfrm>
            <a:off x="9756690" y="4093669"/>
            <a:ext cx="911310" cy="203136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07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Text Box 11">
            <a:extLst>
              <a:ext uri="{FF2B5EF4-FFF2-40B4-BE49-F238E27FC236}">
                <a16:creationId xmlns:a16="http://schemas.microsoft.com/office/drawing/2014/main" id="{68E44415-AF6E-4A7C-B8C1-D1AF65FC0782}"/>
              </a:ext>
            </a:extLst>
          </p:cNvPr>
          <p:cNvSpPr txBox="1">
            <a:spLocks noChangeArrowheads="1"/>
          </p:cNvSpPr>
          <p:nvPr/>
        </p:nvSpPr>
        <p:spPr bwMode="auto">
          <a:xfrm>
            <a:off x="1110116" y="268583"/>
            <a:ext cx="81458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800" b="1" dirty="0" err="1">
                <a:effectLst>
                  <a:outerShdw blurRad="38100" dist="38100" dir="2700000" algn="tl">
                    <a:srgbClr val="C0C0C0"/>
                  </a:outerShdw>
                </a:effectLst>
                <a:latin typeface="Comic Sans MS" panose="030F0702030302020204" pitchFamily="66" charset="0"/>
              </a:rPr>
              <a:t>Pengamatan</a:t>
            </a:r>
            <a:r>
              <a:rPr lang="en-US" altLang="en-US" sz="2800" b="1" dirty="0">
                <a:effectLst>
                  <a:outerShdw blurRad="38100" dist="38100" dir="2700000" algn="tl">
                    <a:srgbClr val="C0C0C0"/>
                  </a:outerShdw>
                </a:effectLst>
                <a:latin typeface="Comic Sans MS" panose="030F0702030302020204" pitchFamily="66" charset="0"/>
              </a:rPr>
              <a:t> Planet: Jupiter</a:t>
            </a:r>
          </a:p>
        </p:txBody>
      </p:sp>
      <p:grpSp>
        <p:nvGrpSpPr>
          <p:cNvPr id="6" name="Group 5">
            <a:extLst>
              <a:ext uri="{FF2B5EF4-FFF2-40B4-BE49-F238E27FC236}">
                <a16:creationId xmlns:a16="http://schemas.microsoft.com/office/drawing/2014/main" id="{AD3A4D96-B7D3-48C1-BF34-ADF21A121ED1}"/>
              </a:ext>
            </a:extLst>
          </p:cNvPr>
          <p:cNvGrpSpPr/>
          <p:nvPr/>
        </p:nvGrpSpPr>
        <p:grpSpPr>
          <a:xfrm>
            <a:off x="6934200" y="3600449"/>
            <a:ext cx="5221750" cy="3235243"/>
            <a:chOff x="4192987" y="2911156"/>
            <a:chExt cx="6593416" cy="3946844"/>
          </a:xfrm>
        </p:grpSpPr>
        <p:pic>
          <p:nvPicPr>
            <p:cNvPr id="4" name="Picture 3">
              <a:extLst>
                <a:ext uri="{FF2B5EF4-FFF2-40B4-BE49-F238E27FC236}">
                  <a16:creationId xmlns:a16="http://schemas.microsoft.com/office/drawing/2014/main" id="{FC5CE162-2A92-4AF5-B5DD-B1D138743B35}"/>
                </a:ext>
              </a:extLst>
            </p:cNvPr>
            <p:cNvPicPr>
              <a:picLocks noChangeAspect="1"/>
            </p:cNvPicPr>
            <p:nvPr/>
          </p:nvPicPr>
          <p:blipFill>
            <a:blip r:embed="rId3"/>
            <a:stretch>
              <a:fillRect/>
            </a:stretch>
          </p:blipFill>
          <p:spPr>
            <a:xfrm>
              <a:off x="4192987" y="2911156"/>
              <a:ext cx="5385198" cy="2036710"/>
            </a:xfrm>
            <a:prstGeom prst="rect">
              <a:avLst/>
            </a:prstGeom>
          </p:spPr>
        </p:pic>
        <p:pic>
          <p:nvPicPr>
            <p:cNvPr id="5" name="Picture 4">
              <a:extLst>
                <a:ext uri="{FF2B5EF4-FFF2-40B4-BE49-F238E27FC236}">
                  <a16:creationId xmlns:a16="http://schemas.microsoft.com/office/drawing/2014/main" id="{44F9FDA5-2E98-42AE-A9CB-39DCA2CE6FD2}"/>
                </a:ext>
              </a:extLst>
            </p:cNvPr>
            <p:cNvPicPr>
              <a:picLocks noChangeAspect="1"/>
            </p:cNvPicPr>
            <p:nvPr/>
          </p:nvPicPr>
          <p:blipFill>
            <a:blip r:embed="rId4"/>
            <a:stretch>
              <a:fillRect/>
            </a:stretch>
          </p:blipFill>
          <p:spPr>
            <a:xfrm>
              <a:off x="4192987" y="4947866"/>
              <a:ext cx="6593416" cy="1910134"/>
            </a:xfrm>
            <a:prstGeom prst="rect">
              <a:avLst/>
            </a:prstGeom>
          </p:spPr>
        </p:pic>
      </p:grpSp>
      <p:pic>
        <p:nvPicPr>
          <p:cNvPr id="13" name="Picture 9" descr="DSC00786">
            <a:extLst>
              <a:ext uri="{FF2B5EF4-FFF2-40B4-BE49-F238E27FC236}">
                <a16:creationId xmlns:a16="http://schemas.microsoft.com/office/drawing/2014/main" id="{54F24687-24BD-46E9-B091-63955C4B1C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54687"/>
            <a:ext cx="3070225" cy="178278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6268F6B-2E9F-4830-A7A4-83147BEDD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9069" y="1458020"/>
            <a:ext cx="3462337" cy="5377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6">
            <a:extLst>
              <a:ext uri="{FF2B5EF4-FFF2-40B4-BE49-F238E27FC236}">
                <a16:creationId xmlns:a16="http://schemas.microsoft.com/office/drawing/2014/main" id="{C65278FF-0295-41CE-A9E1-FE7C9ECB0D0E}"/>
              </a:ext>
            </a:extLst>
          </p:cNvPr>
          <p:cNvSpPr txBox="1">
            <a:spLocks noChangeArrowheads="1"/>
          </p:cNvSpPr>
          <p:nvPr/>
        </p:nvSpPr>
        <p:spPr bwMode="auto">
          <a:xfrm>
            <a:off x="7490564" y="1931540"/>
            <a:ext cx="4419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err="1">
                <a:latin typeface="Comic Sans MS" panose="030F0702030302020204" pitchFamily="66" charset="0"/>
              </a:rPr>
              <a:t>Tidak</a:t>
            </a:r>
            <a:r>
              <a:rPr lang="en-US" altLang="en-US" sz="2000" dirty="0">
                <a:latin typeface="Comic Sans MS" panose="030F0702030302020204" pitchFamily="66" charset="0"/>
              </a:rPr>
              <a:t> </a:t>
            </a:r>
            <a:r>
              <a:rPr lang="en-US" altLang="en-US" sz="2000" dirty="0" err="1">
                <a:latin typeface="Comic Sans MS" panose="030F0702030302020204" pitchFamily="66" charset="0"/>
              </a:rPr>
              <a:t>semua</a:t>
            </a:r>
            <a:r>
              <a:rPr lang="en-US" altLang="en-US" sz="2000" dirty="0">
                <a:latin typeface="Comic Sans MS" panose="030F0702030302020204" pitchFamily="66" charset="0"/>
              </a:rPr>
              <a:t> </a:t>
            </a:r>
            <a:r>
              <a:rPr lang="en-US" altLang="en-US" sz="2000" dirty="0" err="1">
                <a:latin typeface="Comic Sans MS" panose="030F0702030302020204" pitchFamily="66" charset="0"/>
              </a:rPr>
              <a:t>benda</a:t>
            </a:r>
            <a:r>
              <a:rPr lang="en-US" altLang="en-US" sz="2000" dirty="0">
                <a:latin typeface="Comic Sans MS" panose="030F0702030302020204" pitchFamily="66" charset="0"/>
              </a:rPr>
              <a:t> </a:t>
            </a:r>
            <a:r>
              <a:rPr lang="en-US" altLang="en-US" sz="2000" dirty="0" err="1">
                <a:latin typeface="Comic Sans MS" panose="030F0702030302020204" pitchFamily="66" charset="0"/>
              </a:rPr>
              <a:t>langit</a:t>
            </a:r>
            <a:r>
              <a:rPr lang="en-US" altLang="en-US" sz="2000" dirty="0">
                <a:latin typeface="Comic Sans MS" panose="030F0702030302020204" pitchFamily="66" charset="0"/>
              </a:rPr>
              <a:t> </a:t>
            </a:r>
            <a:r>
              <a:rPr lang="en-US" altLang="en-US" sz="2000" dirty="0" err="1">
                <a:latin typeface="Comic Sans MS" panose="030F0702030302020204" pitchFamily="66" charset="0"/>
              </a:rPr>
              <a:t>berevolusi</a:t>
            </a:r>
            <a:r>
              <a:rPr lang="en-US" altLang="en-US" sz="2000" dirty="0">
                <a:latin typeface="Comic Sans MS" panose="030F0702030302020204" pitchFamily="66" charset="0"/>
              </a:rPr>
              <a:t> </a:t>
            </a:r>
            <a:r>
              <a:rPr lang="en-US" altLang="en-US" sz="2000" dirty="0" err="1">
                <a:latin typeface="Comic Sans MS" panose="030F0702030302020204" pitchFamily="66" charset="0"/>
              </a:rPr>
              <a:t>mengelilingi</a:t>
            </a:r>
            <a:r>
              <a:rPr lang="en-US" altLang="en-US" sz="2000" dirty="0">
                <a:latin typeface="Comic Sans MS" panose="030F0702030302020204" pitchFamily="66" charset="0"/>
              </a:rPr>
              <a:t> </a:t>
            </a:r>
            <a:r>
              <a:rPr lang="en-US" altLang="en-US" sz="2000" dirty="0" err="1">
                <a:latin typeface="Comic Sans MS" panose="030F0702030302020204" pitchFamily="66" charset="0"/>
              </a:rPr>
              <a:t>Bumi</a:t>
            </a:r>
            <a:r>
              <a:rPr lang="en-US" altLang="en-US" sz="2000" dirty="0">
                <a:latin typeface="Comic Sans MS" panose="030F0702030302020204" pitchFamily="66" charset="0"/>
              </a:rPr>
              <a:t> </a:t>
            </a:r>
            <a:r>
              <a:rPr lang="en-US" altLang="en-US" sz="2000" dirty="0" err="1">
                <a:latin typeface="Comic Sans MS" panose="030F0702030302020204" pitchFamily="66" charset="0"/>
              </a:rPr>
              <a:t>seperti</a:t>
            </a:r>
            <a:r>
              <a:rPr lang="en-US" altLang="en-US" sz="2000" dirty="0">
                <a:latin typeface="Comic Sans MS" panose="030F0702030302020204" pitchFamily="66" charset="0"/>
              </a:rPr>
              <a:t>  yang orang Yunani </a:t>
            </a:r>
            <a:r>
              <a:rPr lang="en-US" altLang="en-US" sz="2000" dirty="0" err="1">
                <a:latin typeface="Comic Sans MS" panose="030F0702030302020204" pitchFamily="66" charset="0"/>
              </a:rPr>
              <a:t>perkirakan</a:t>
            </a:r>
            <a:r>
              <a:rPr lang="en-US" altLang="en-US" sz="2000" dirty="0">
                <a:latin typeface="Comic Sans MS" panose="030F0702030302020204" pitchFamily="66" charset="0"/>
              </a:rPr>
              <a:t>.</a:t>
            </a:r>
          </a:p>
        </p:txBody>
      </p:sp>
      <p:pic>
        <p:nvPicPr>
          <p:cNvPr id="2" name="Picture 1">
            <a:extLst>
              <a:ext uri="{FF2B5EF4-FFF2-40B4-BE49-F238E27FC236}">
                <a16:creationId xmlns:a16="http://schemas.microsoft.com/office/drawing/2014/main" id="{8C4AB080-8E26-4809-8935-7888C7B3149D}"/>
              </a:ext>
            </a:extLst>
          </p:cNvPr>
          <p:cNvPicPr>
            <a:picLocks noChangeAspect="1"/>
          </p:cNvPicPr>
          <p:nvPr/>
        </p:nvPicPr>
        <p:blipFill>
          <a:blip r:embed="rId7"/>
          <a:stretch>
            <a:fillRect/>
          </a:stretch>
        </p:blipFill>
        <p:spPr>
          <a:xfrm>
            <a:off x="-164901" y="1827352"/>
            <a:ext cx="3235126" cy="2239702"/>
          </a:xfrm>
          <a:prstGeom prst="rect">
            <a:avLst/>
          </a:prstGeom>
        </p:spPr>
      </p:pic>
      <p:sp>
        <p:nvSpPr>
          <p:cNvPr id="3" name="TextBox 2">
            <a:extLst>
              <a:ext uri="{FF2B5EF4-FFF2-40B4-BE49-F238E27FC236}">
                <a16:creationId xmlns:a16="http://schemas.microsoft.com/office/drawing/2014/main" id="{4B2314A4-06B8-40E5-ABA5-DD892FA8BEFA}"/>
              </a:ext>
            </a:extLst>
          </p:cNvPr>
          <p:cNvSpPr txBox="1"/>
          <p:nvPr/>
        </p:nvSpPr>
        <p:spPr>
          <a:xfrm>
            <a:off x="415929" y="1424385"/>
            <a:ext cx="2133982" cy="369332"/>
          </a:xfrm>
          <a:prstGeom prst="rect">
            <a:avLst/>
          </a:prstGeom>
          <a:noFill/>
        </p:spPr>
        <p:txBody>
          <a:bodyPr wrap="none" rtlCol="0">
            <a:spAutoFit/>
          </a:bodyPr>
          <a:lstStyle/>
          <a:p>
            <a:r>
              <a:rPr lang="en-US" dirty="0" err="1"/>
              <a:t>Sketsa</a:t>
            </a:r>
            <a:r>
              <a:rPr lang="en-US" dirty="0"/>
              <a:t> Jupiter (1610)</a:t>
            </a:r>
          </a:p>
        </p:txBody>
      </p:sp>
      <p:sp>
        <p:nvSpPr>
          <p:cNvPr id="7" name="TextBox 6">
            <a:extLst>
              <a:ext uri="{FF2B5EF4-FFF2-40B4-BE49-F238E27FC236}">
                <a16:creationId xmlns:a16="http://schemas.microsoft.com/office/drawing/2014/main" id="{2A47B1F2-7511-465E-954F-0ECA873BA3C0}"/>
              </a:ext>
            </a:extLst>
          </p:cNvPr>
          <p:cNvSpPr txBox="1"/>
          <p:nvPr/>
        </p:nvSpPr>
        <p:spPr>
          <a:xfrm>
            <a:off x="373522" y="4285355"/>
            <a:ext cx="2148922" cy="369332"/>
          </a:xfrm>
          <a:prstGeom prst="rect">
            <a:avLst/>
          </a:prstGeom>
          <a:noFill/>
        </p:spPr>
        <p:txBody>
          <a:bodyPr wrap="none" rtlCol="0">
            <a:spAutoFit/>
          </a:bodyPr>
          <a:lstStyle/>
          <a:p>
            <a:r>
              <a:rPr lang="en-US" dirty="0" err="1"/>
              <a:t>Pengamatan</a:t>
            </a:r>
            <a:r>
              <a:rPr lang="en-US" dirty="0"/>
              <a:t> modern</a:t>
            </a:r>
          </a:p>
        </p:txBody>
      </p:sp>
    </p:spTree>
    <p:extLst>
      <p:ext uri="{BB962C8B-B14F-4D97-AF65-F5344CB8AC3E}">
        <p14:creationId xmlns:p14="http://schemas.microsoft.com/office/powerpoint/2010/main" val="8585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8" id="{0CDCE2DA-97F8-4004-B8A1-7DF97CF73091}" vid="{15E0F8BB-BEFE-4BCE-999E-CF66293434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D14C81F2E3E145BBE5AE4CB06E7948" ma:contentTypeVersion="7" ma:contentTypeDescription="Create a new document." ma:contentTypeScope="" ma:versionID="89d7d1a9bff506d1f2668ca3bbf867f6">
  <xsd:schema xmlns:xsd="http://www.w3.org/2001/XMLSchema" xmlns:xs="http://www.w3.org/2001/XMLSchema" xmlns:p="http://schemas.microsoft.com/office/2006/metadata/properties" xmlns:ns2="fb99998f-2193-4610-889c-cecfbd7e5e42" targetNamespace="http://schemas.microsoft.com/office/2006/metadata/properties" ma:root="true" ma:fieldsID="42948acb15a0ab8df30c18aefdb54836" ns2:_="">
    <xsd:import namespace="fb99998f-2193-4610-889c-cecfbd7e5e4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99998f-2193-4610-889c-cecfbd7e5e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E3C2F9-7D1A-46EE-B872-A59F5954D8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99998f-2193-4610-889c-cecfbd7e5e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553B35-C5B1-4AF0-9930-85063C32276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83FA037-5E80-489C-BE91-543A5AFBD8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Putih 02</Template>
  <TotalTime>2744</TotalTime>
  <Words>1417</Words>
  <Application>Microsoft Office PowerPoint</Application>
  <PresentationFormat>Widescreen</PresentationFormat>
  <Paragraphs>200</Paragraphs>
  <Slides>34</Slides>
  <Notes>31</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Anton</vt:lpstr>
      <vt:lpstr>Arial</vt:lpstr>
      <vt:lpstr>Calibri</vt:lpstr>
      <vt:lpstr>Comic Sans MS</vt:lpstr>
      <vt:lpstr>Dubai</vt:lpstr>
      <vt:lpstr>Helvetica</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Evan Irawan Akbar, S.Si.,M.Si.</dc:creator>
  <cp:lastModifiedBy>Evan Irawan Akbar, S.Si.,M.Si.</cp:lastModifiedBy>
  <cp:revision>125</cp:revision>
  <dcterms:created xsi:type="dcterms:W3CDTF">2020-08-24T00:13:31Z</dcterms:created>
  <dcterms:modified xsi:type="dcterms:W3CDTF">2020-10-24T12:38:08Z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0x01010092D14C81F2E3E145BBE5AE4CB06E7948</vt:lpwstr>
  </property>
</Properties>
</file>